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66" r:id="rId3"/>
    <p:sldId id="267" r:id="rId4"/>
    <p:sldId id="268" r:id="rId5"/>
    <p:sldId id="288" r:id="rId6"/>
    <p:sldId id="269" r:id="rId7"/>
    <p:sldId id="289" r:id="rId8"/>
    <p:sldId id="290" r:id="rId10"/>
    <p:sldId id="283" r:id="rId11"/>
    <p:sldId id="293" r:id="rId12"/>
    <p:sldId id="284" r:id="rId13"/>
    <p:sldId id="295" r:id="rId14"/>
    <p:sldId id="296" r:id="rId15"/>
    <p:sldId id="297" r:id="rId16"/>
    <p:sldId id="285" r:id="rId17"/>
  </p:sldIdLst>
  <p:sldSz cx="12192000" cy="6858000"/>
  <p:notesSz cx="12192000" cy="6858000"/>
  <p:custDataLst>
    <p:tags r:id="rId22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90" userDrawn="1">
          <p15:clr>
            <a:srgbClr val="A4A3A4"/>
          </p15:clr>
        </p15:guide>
        <p15:guide id="2" pos="21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14" y="-198"/>
      </p:cViewPr>
      <p:guideLst>
        <p:guide orient="horz" pos="2890"/>
        <p:guide pos="21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6905979" y="0"/>
            <a:ext cx="52832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52832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6905979" y="6513910"/>
            <a:ext cx="52832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000" b="1" i="0">
                <a:solidFill>
                  <a:schemeClr val="bg1"/>
                </a:solidFill>
                <a:latin typeface="Microsoft JhengHei" panose="020B0604030504040204" charset="-120"/>
                <a:cs typeface="Microsoft JhengHei" panose="020B0604030504040204" charset="-120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0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00" y="0"/>
            <a:ext cx="12192000" cy="6858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15240"/>
            <a:ext cx="12192000" cy="6842759"/>
          </a:xfrm>
          <a:custGeom>
            <a:avLst/>
            <a:gdLst/>
            <a:ahLst/>
            <a:cxnLst/>
            <a:rect l="l" t="t" r="r" b="b"/>
            <a:pathLst>
              <a:path w="12192000" h="6842759">
                <a:moveTo>
                  <a:pt x="0" y="0"/>
                </a:moveTo>
                <a:lnTo>
                  <a:pt x="12192000" y="0"/>
                </a:lnTo>
                <a:lnTo>
                  <a:pt x="12192000" y="6842759"/>
                </a:lnTo>
                <a:lnTo>
                  <a:pt x="0" y="68427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94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52195" y="270510"/>
            <a:ext cx="345884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5" dirty="0">
                <a:solidFill>
                  <a:srgbClr val="3E3E3E"/>
                </a:solidFill>
              </a:rPr>
              <a:t>报名指引</a:t>
            </a:r>
            <a:r>
              <a:rPr sz="2800" spc="15" dirty="0">
                <a:solidFill>
                  <a:srgbClr val="3E3E3E"/>
                </a:solidFill>
                <a:latin typeface="Malgun Gothic" panose="020B0503020000020004" charset="-127"/>
                <a:cs typeface="Malgun Gothic" panose="020B0503020000020004" charset="-127"/>
              </a:rPr>
              <a:t>（</a:t>
            </a:r>
            <a:r>
              <a:rPr sz="2800" spc="5" dirty="0">
                <a:solidFill>
                  <a:srgbClr val="3E3E3E"/>
                </a:solidFill>
              </a:rPr>
              <a:t>全流程</a:t>
            </a:r>
            <a:r>
              <a:rPr sz="2800" spc="-5" dirty="0">
                <a:solidFill>
                  <a:srgbClr val="3E3E3E"/>
                </a:solidFill>
                <a:latin typeface="Malgun Gothic" panose="020B0503020000020004" charset="-127"/>
                <a:cs typeface="Malgun Gothic" panose="020B0503020000020004" charset="-127"/>
              </a:rPr>
              <a:t>）</a:t>
            </a:r>
            <a:endParaRPr sz="2800">
              <a:latin typeface="Malgun Gothic" panose="020B0503020000020004" charset="-127"/>
              <a:cs typeface="Malgun Gothic" panose="020B0503020000020004" charset="-127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61188" y="336804"/>
            <a:ext cx="519684" cy="467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15695" y="339852"/>
            <a:ext cx="178435" cy="462280"/>
          </a:xfrm>
          <a:custGeom>
            <a:avLst/>
            <a:gdLst/>
            <a:ahLst/>
            <a:cxnLst/>
            <a:rect l="l" t="t" r="r" b="b"/>
            <a:pathLst>
              <a:path w="178434" h="462280">
                <a:moveTo>
                  <a:pt x="36576" y="461772"/>
                </a:moveTo>
                <a:lnTo>
                  <a:pt x="0" y="461772"/>
                </a:lnTo>
                <a:lnTo>
                  <a:pt x="141732" y="0"/>
                </a:lnTo>
                <a:lnTo>
                  <a:pt x="178308" y="0"/>
                </a:lnTo>
                <a:lnTo>
                  <a:pt x="36576" y="4617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06437" y="332930"/>
            <a:ext cx="196850" cy="474980"/>
          </a:xfrm>
          <a:custGeom>
            <a:avLst/>
            <a:gdLst/>
            <a:ahLst/>
            <a:cxnLst/>
            <a:rect l="l" t="t" r="r" b="b"/>
            <a:pathLst>
              <a:path w="196850" h="474980">
                <a:moveTo>
                  <a:pt x="49961" y="474357"/>
                </a:moveTo>
                <a:lnTo>
                  <a:pt x="0" y="474357"/>
                </a:lnTo>
                <a:lnTo>
                  <a:pt x="146812" y="0"/>
                </a:lnTo>
                <a:lnTo>
                  <a:pt x="196786" y="0"/>
                </a:lnTo>
                <a:lnTo>
                  <a:pt x="195402" y="4470"/>
                </a:lnTo>
                <a:lnTo>
                  <a:pt x="182105" y="4470"/>
                </a:lnTo>
                <a:lnTo>
                  <a:pt x="180941" y="8229"/>
                </a:lnTo>
                <a:lnTo>
                  <a:pt x="157556" y="8229"/>
                </a:lnTo>
                <a:lnTo>
                  <a:pt x="151498" y="12699"/>
                </a:lnTo>
                <a:lnTo>
                  <a:pt x="156172" y="12699"/>
                </a:lnTo>
                <a:lnTo>
                  <a:pt x="17215" y="461657"/>
                </a:lnTo>
                <a:lnTo>
                  <a:pt x="8610" y="461657"/>
                </a:lnTo>
                <a:lnTo>
                  <a:pt x="14668" y="469887"/>
                </a:lnTo>
                <a:lnTo>
                  <a:pt x="51345" y="469887"/>
                </a:lnTo>
                <a:lnTo>
                  <a:pt x="49961" y="474357"/>
                </a:lnTo>
                <a:close/>
              </a:path>
              <a:path w="196850" h="474980">
                <a:moveTo>
                  <a:pt x="39217" y="466128"/>
                </a:moveTo>
                <a:lnTo>
                  <a:pt x="182105" y="4470"/>
                </a:lnTo>
                <a:lnTo>
                  <a:pt x="188175" y="12699"/>
                </a:lnTo>
                <a:lnTo>
                  <a:pt x="192855" y="12699"/>
                </a:lnTo>
                <a:lnTo>
                  <a:pt x="53892" y="461657"/>
                </a:lnTo>
                <a:lnTo>
                  <a:pt x="45288" y="461657"/>
                </a:lnTo>
                <a:lnTo>
                  <a:pt x="39217" y="466128"/>
                </a:lnTo>
                <a:close/>
              </a:path>
              <a:path w="196850" h="474980">
                <a:moveTo>
                  <a:pt x="192855" y="12699"/>
                </a:moveTo>
                <a:lnTo>
                  <a:pt x="188175" y="12699"/>
                </a:lnTo>
                <a:lnTo>
                  <a:pt x="182105" y="4470"/>
                </a:lnTo>
                <a:lnTo>
                  <a:pt x="195402" y="4470"/>
                </a:lnTo>
                <a:lnTo>
                  <a:pt x="192855" y="12699"/>
                </a:lnTo>
                <a:close/>
              </a:path>
              <a:path w="196850" h="474980">
                <a:moveTo>
                  <a:pt x="156172" y="12699"/>
                </a:moveTo>
                <a:lnTo>
                  <a:pt x="151498" y="12699"/>
                </a:lnTo>
                <a:lnTo>
                  <a:pt x="157556" y="8229"/>
                </a:lnTo>
                <a:lnTo>
                  <a:pt x="156172" y="12699"/>
                </a:lnTo>
                <a:close/>
              </a:path>
              <a:path w="196850" h="474980">
                <a:moveTo>
                  <a:pt x="179558" y="12699"/>
                </a:moveTo>
                <a:lnTo>
                  <a:pt x="156172" y="12699"/>
                </a:lnTo>
                <a:lnTo>
                  <a:pt x="157556" y="8229"/>
                </a:lnTo>
                <a:lnTo>
                  <a:pt x="180941" y="8229"/>
                </a:lnTo>
                <a:lnTo>
                  <a:pt x="179558" y="12699"/>
                </a:lnTo>
                <a:close/>
              </a:path>
              <a:path w="196850" h="474980">
                <a:moveTo>
                  <a:pt x="14668" y="469887"/>
                </a:moveTo>
                <a:lnTo>
                  <a:pt x="8610" y="461657"/>
                </a:lnTo>
                <a:lnTo>
                  <a:pt x="17215" y="461657"/>
                </a:lnTo>
                <a:lnTo>
                  <a:pt x="14668" y="469887"/>
                </a:lnTo>
                <a:close/>
              </a:path>
              <a:path w="196850" h="474980">
                <a:moveTo>
                  <a:pt x="51345" y="469887"/>
                </a:moveTo>
                <a:lnTo>
                  <a:pt x="14668" y="469887"/>
                </a:lnTo>
                <a:lnTo>
                  <a:pt x="17215" y="461657"/>
                </a:lnTo>
                <a:lnTo>
                  <a:pt x="40601" y="461657"/>
                </a:lnTo>
                <a:lnTo>
                  <a:pt x="39217" y="466128"/>
                </a:lnTo>
                <a:lnTo>
                  <a:pt x="52509" y="466128"/>
                </a:lnTo>
                <a:lnTo>
                  <a:pt x="51345" y="469887"/>
                </a:lnTo>
                <a:close/>
              </a:path>
              <a:path w="196850" h="474980">
                <a:moveTo>
                  <a:pt x="52509" y="466128"/>
                </a:moveTo>
                <a:lnTo>
                  <a:pt x="39217" y="466128"/>
                </a:lnTo>
                <a:lnTo>
                  <a:pt x="45288" y="461657"/>
                </a:lnTo>
                <a:lnTo>
                  <a:pt x="53892" y="461657"/>
                </a:lnTo>
                <a:lnTo>
                  <a:pt x="52509" y="466128"/>
                </a:lnTo>
                <a:close/>
              </a:path>
            </a:pathLst>
          </a:custGeom>
          <a:solidFill>
            <a:srgbClr val="FFFFFF">
              <a:alpha val="995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990600" y="3787140"/>
            <a:ext cx="3405505" cy="1720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91210" marR="414020" indent="-370205">
              <a:lnSpc>
                <a:spcPct val="148000"/>
              </a:lnSpc>
              <a:spcBef>
                <a:spcPts val="100"/>
              </a:spcBef>
            </a:pPr>
            <a:r>
              <a:rPr sz="25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完</a:t>
            </a:r>
            <a:r>
              <a:rPr sz="2500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善</a:t>
            </a:r>
            <a:r>
              <a:rPr sz="25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企业</a:t>
            </a:r>
            <a:r>
              <a:rPr sz="25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信</a:t>
            </a:r>
            <a:r>
              <a:rPr sz="25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息(</a:t>
            </a:r>
            <a:r>
              <a:rPr sz="25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企业组</a:t>
            </a:r>
            <a:r>
              <a:rPr sz="25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)</a:t>
            </a:r>
            <a:r>
              <a:rPr lang="en-US" sz="25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25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/ </a:t>
            </a:r>
            <a:r>
              <a:rPr lang="zh-CN" altLang="en-US" sz="25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团队</a:t>
            </a:r>
            <a:r>
              <a:rPr sz="25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信</a:t>
            </a:r>
            <a:r>
              <a:rPr sz="25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息</a:t>
            </a:r>
            <a:r>
              <a:rPr lang="en-US" altLang="zh-CN" sz="25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(</a:t>
            </a:r>
            <a:r>
              <a:rPr lang="zh-CN" sz="25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创客组团队</a:t>
            </a:r>
            <a:r>
              <a:rPr lang="en-US" altLang="zh-CN" sz="25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)</a:t>
            </a:r>
            <a:endParaRPr lang="en-US" altLang="zh-CN" sz="2500" spc="-5" dirty="0">
              <a:solidFill>
                <a:srgbClr val="FFFFFF"/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aphicFrame>
        <p:nvGraphicFramePr>
          <p:cNvPr id="39" name="对象 38"/>
          <p:cNvGraphicFramePr/>
          <p:nvPr/>
        </p:nvGraphicFramePr>
        <p:xfrm>
          <a:off x="668655" y="985520"/>
          <a:ext cx="10756265" cy="5348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" r:id="rId3" imgW="8229600" imgH="4635500" progId="Visio.Drawing.11">
                  <p:embed/>
                </p:oleObj>
              </mc:Choice>
              <mc:Fallback>
                <p:oleObj name="" r:id="rId3" imgW="8229600" imgH="4635500" progId="Visio.Drawing.11">
                  <p:embed/>
                  <p:pic>
                    <p:nvPicPr>
                      <p:cNvPr id="0" name="图片 3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8655" y="985520"/>
                        <a:ext cx="10756265" cy="53486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615695" y="339852"/>
            <a:ext cx="178435" cy="462280"/>
          </a:xfrm>
          <a:custGeom>
            <a:avLst/>
            <a:gdLst/>
            <a:ahLst/>
            <a:cxnLst/>
            <a:rect l="l" t="t" r="r" b="b"/>
            <a:pathLst>
              <a:path w="178434" h="462280">
                <a:moveTo>
                  <a:pt x="36576" y="461772"/>
                </a:moveTo>
                <a:lnTo>
                  <a:pt x="0" y="461772"/>
                </a:lnTo>
                <a:lnTo>
                  <a:pt x="141732" y="0"/>
                </a:lnTo>
                <a:lnTo>
                  <a:pt x="178308" y="0"/>
                </a:lnTo>
                <a:lnTo>
                  <a:pt x="36576" y="4617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2"/>
          <p:cNvSpPr/>
          <p:nvPr/>
        </p:nvSpPr>
        <p:spPr>
          <a:xfrm>
            <a:off x="165201" y="196087"/>
            <a:ext cx="372110" cy="386080"/>
          </a:xfrm>
          <a:custGeom>
            <a:avLst/>
            <a:gdLst/>
            <a:ahLst/>
            <a:cxnLst/>
            <a:rect l="l" t="t" r="r" b="b"/>
            <a:pathLst>
              <a:path w="372109" h="386080">
                <a:moveTo>
                  <a:pt x="238125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371716" y="0"/>
                </a:lnTo>
                <a:lnTo>
                  <a:pt x="238125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3"/>
          <p:cNvSpPr/>
          <p:nvPr/>
        </p:nvSpPr>
        <p:spPr>
          <a:xfrm>
            <a:off x="462953" y="196087"/>
            <a:ext cx="196215" cy="386080"/>
          </a:xfrm>
          <a:custGeom>
            <a:avLst/>
            <a:gdLst/>
            <a:ahLst/>
            <a:cxnLst/>
            <a:rect l="l" t="t" r="r" b="b"/>
            <a:pathLst>
              <a:path w="196215" h="386080">
                <a:moveTo>
                  <a:pt x="62471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196062" y="0"/>
                </a:lnTo>
                <a:lnTo>
                  <a:pt x="62471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5"/>
          <p:cNvSpPr/>
          <p:nvPr/>
        </p:nvSpPr>
        <p:spPr>
          <a:xfrm>
            <a:off x="0" y="0"/>
            <a:ext cx="12192000" cy="6880860"/>
          </a:xfrm>
          <a:custGeom>
            <a:avLst/>
            <a:gdLst/>
            <a:ahLst/>
            <a:cxnLst/>
            <a:rect l="l" t="t" r="r" b="b"/>
            <a:pathLst>
              <a:path w="12192000" h="6842759">
                <a:moveTo>
                  <a:pt x="0" y="0"/>
                </a:moveTo>
                <a:lnTo>
                  <a:pt x="12192000" y="0"/>
                </a:lnTo>
                <a:lnTo>
                  <a:pt x="12192000" y="6842759"/>
                </a:lnTo>
                <a:lnTo>
                  <a:pt x="0" y="68427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94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6"/>
          <p:cNvSpPr txBox="1">
            <a:spLocks noGrp="1"/>
          </p:cNvSpPr>
          <p:nvPr>
            <p:ph type="title"/>
          </p:nvPr>
        </p:nvSpPr>
        <p:spPr>
          <a:xfrm>
            <a:off x="1052195" y="257175"/>
            <a:ext cx="813625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5" dirty="0">
                <a:solidFill>
                  <a:srgbClr val="3E3E3E"/>
                </a:solidFill>
              </a:rPr>
              <a:t>报名指引</a:t>
            </a:r>
            <a:r>
              <a:rPr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  <a:sym typeface="+mn-ea"/>
              </a:rPr>
              <a:t>创客</a:t>
            </a:r>
            <a:r>
              <a:rPr lang="zh-CN" altLang="en-US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  <a:sym typeface="+mn-ea"/>
              </a:rPr>
              <a:t>团队</a:t>
            </a:r>
            <a:r>
              <a:rPr lang="en-US" alt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-2.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填写项目资料</a:t>
            </a:r>
            <a:endParaRPr lang="en-US" altLang="zh-CN" sz="2800" spc="760" dirty="0">
              <a:solidFill>
                <a:srgbClr val="3E3E3E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7"/>
          <p:cNvSpPr/>
          <p:nvPr/>
        </p:nvSpPr>
        <p:spPr>
          <a:xfrm>
            <a:off x="361188" y="336804"/>
            <a:ext cx="519684" cy="467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8"/>
          <p:cNvSpPr/>
          <p:nvPr/>
        </p:nvSpPr>
        <p:spPr>
          <a:xfrm>
            <a:off x="742695" y="466852"/>
            <a:ext cx="178435" cy="462280"/>
          </a:xfrm>
          <a:custGeom>
            <a:avLst/>
            <a:gdLst/>
            <a:ahLst/>
            <a:cxnLst/>
            <a:rect l="l" t="t" r="r" b="b"/>
            <a:pathLst>
              <a:path w="178434" h="462280">
                <a:moveTo>
                  <a:pt x="36576" y="461772"/>
                </a:moveTo>
                <a:lnTo>
                  <a:pt x="0" y="461772"/>
                </a:lnTo>
                <a:lnTo>
                  <a:pt x="141732" y="0"/>
                </a:lnTo>
                <a:lnTo>
                  <a:pt x="178308" y="0"/>
                </a:lnTo>
                <a:lnTo>
                  <a:pt x="36576" y="4617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9"/>
          <p:cNvSpPr/>
          <p:nvPr/>
        </p:nvSpPr>
        <p:spPr>
          <a:xfrm>
            <a:off x="606437" y="332930"/>
            <a:ext cx="196850" cy="474980"/>
          </a:xfrm>
          <a:custGeom>
            <a:avLst/>
            <a:gdLst/>
            <a:ahLst/>
            <a:cxnLst/>
            <a:rect l="l" t="t" r="r" b="b"/>
            <a:pathLst>
              <a:path w="196850" h="474980">
                <a:moveTo>
                  <a:pt x="49961" y="474357"/>
                </a:moveTo>
                <a:lnTo>
                  <a:pt x="0" y="474357"/>
                </a:lnTo>
                <a:lnTo>
                  <a:pt x="146812" y="0"/>
                </a:lnTo>
                <a:lnTo>
                  <a:pt x="196786" y="0"/>
                </a:lnTo>
                <a:lnTo>
                  <a:pt x="195402" y="4470"/>
                </a:lnTo>
                <a:lnTo>
                  <a:pt x="182105" y="4470"/>
                </a:lnTo>
                <a:lnTo>
                  <a:pt x="180941" y="8229"/>
                </a:lnTo>
                <a:lnTo>
                  <a:pt x="157556" y="8229"/>
                </a:lnTo>
                <a:lnTo>
                  <a:pt x="151498" y="12699"/>
                </a:lnTo>
                <a:lnTo>
                  <a:pt x="156172" y="12699"/>
                </a:lnTo>
                <a:lnTo>
                  <a:pt x="17215" y="461657"/>
                </a:lnTo>
                <a:lnTo>
                  <a:pt x="8610" y="461657"/>
                </a:lnTo>
                <a:lnTo>
                  <a:pt x="14668" y="469887"/>
                </a:lnTo>
                <a:lnTo>
                  <a:pt x="51345" y="469887"/>
                </a:lnTo>
                <a:lnTo>
                  <a:pt x="49961" y="474357"/>
                </a:lnTo>
                <a:close/>
              </a:path>
              <a:path w="196850" h="474980">
                <a:moveTo>
                  <a:pt x="39217" y="466128"/>
                </a:moveTo>
                <a:lnTo>
                  <a:pt x="182105" y="4470"/>
                </a:lnTo>
                <a:lnTo>
                  <a:pt x="188175" y="12699"/>
                </a:lnTo>
                <a:lnTo>
                  <a:pt x="192855" y="12699"/>
                </a:lnTo>
                <a:lnTo>
                  <a:pt x="53892" y="461657"/>
                </a:lnTo>
                <a:lnTo>
                  <a:pt x="45288" y="461657"/>
                </a:lnTo>
                <a:lnTo>
                  <a:pt x="39217" y="466128"/>
                </a:lnTo>
                <a:close/>
              </a:path>
              <a:path w="196850" h="474980">
                <a:moveTo>
                  <a:pt x="192855" y="12699"/>
                </a:moveTo>
                <a:lnTo>
                  <a:pt x="188175" y="12699"/>
                </a:lnTo>
                <a:lnTo>
                  <a:pt x="182105" y="4470"/>
                </a:lnTo>
                <a:lnTo>
                  <a:pt x="195402" y="4470"/>
                </a:lnTo>
                <a:lnTo>
                  <a:pt x="192855" y="12699"/>
                </a:lnTo>
                <a:close/>
              </a:path>
              <a:path w="196850" h="474980">
                <a:moveTo>
                  <a:pt x="156172" y="12699"/>
                </a:moveTo>
                <a:lnTo>
                  <a:pt x="151498" y="12699"/>
                </a:lnTo>
                <a:lnTo>
                  <a:pt x="157556" y="8229"/>
                </a:lnTo>
                <a:lnTo>
                  <a:pt x="156172" y="12699"/>
                </a:lnTo>
                <a:close/>
              </a:path>
              <a:path w="196850" h="474980">
                <a:moveTo>
                  <a:pt x="179558" y="12699"/>
                </a:moveTo>
                <a:lnTo>
                  <a:pt x="156172" y="12699"/>
                </a:lnTo>
                <a:lnTo>
                  <a:pt x="157556" y="8229"/>
                </a:lnTo>
                <a:lnTo>
                  <a:pt x="180941" y="8229"/>
                </a:lnTo>
                <a:lnTo>
                  <a:pt x="179558" y="12699"/>
                </a:lnTo>
                <a:close/>
              </a:path>
              <a:path w="196850" h="474980">
                <a:moveTo>
                  <a:pt x="14668" y="469887"/>
                </a:moveTo>
                <a:lnTo>
                  <a:pt x="8610" y="461657"/>
                </a:lnTo>
                <a:lnTo>
                  <a:pt x="17215" y="461657"/>
                </a:lnTo>
                <a:lnTo>
                  <a:pt x="14668" y="469887"/>
                </a:lnTo>
                <a:close/>
              </a:path>
              <a:path w="196850" h="474980">
                <a:moveTo>
                  <a:pt x="51345" y="469887"/>
                </a:moveTo>
                <a:lnTo>
                  <a:pt x="14668" y="469887"/>
                </a:lnTo>
                <a:lnTo>
                  <a:pt x="17215" y="461657"/>
                </a:lnTo>
                <a:lnTo>
                  <a:pt x="40601" y="461657"/>
                </a:lnTo>
                <a:lnTo>
                  <a:pt x="39217" y="466128"/>
                </a:lnTo>
                <a:lnTo>
                  <a:pt x="52509" y="466128"/>
                </a:lnTo>
                <a:lnTo>
                  <a:pt x="51345" y="469887"/>
                </a:lnTo>
                <a:close/>
              </a:path>
              <a:path w="196850" h="474980">
                <a:moveTo>
                  <a:pt x="52509" y="466128"/>
                </a:moveTo>
                <a:lnTo>
                  <a:pt x="39217" y="466128"/>
                </a:lnTo>
                <a:lnTo>
                  <a:pt x="45288" y="461657"/>
                </a:lnTo>
                <a:lnTo>
                  <a:pt x="53892" y="461657"/>
                </a:lnTo>
                <a:lnTo>
                  <a:pt x="52509" y="466128"/>
                </a:lnTo>
                <a:close/>
              </a:path>
            </a:pathLst>
          </a:custGeom>
          <a:solidFill>
            <a:srgbClr val="FFFFFF">
              <a:alpha val="995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右箭头 17"/>
          <p:cNvSpPr/>
          <p:nvPr/>
        </p:nvSpPr>
        <p:spPr>
          <a:xfrm>
            <a:off x="5196840" y="4902835"/>
            <a:ext cx="1142365" cy="381000"/>
          </a:xfrm>
          <a:prstGeom prst="rightArrow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838200" y="838200"/>
            <a:ext cx="54121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①在左侧菜单，点击【填写项目资料】，进入</a:t>
            </a:r>
            <a:r>
              <a:rPr lang="zh-CN" altLang="en-US" sz="2000" b="1">
                <a:sym typeface="+mn-ea"/>
              </a:rPr>
              <a:t>项目资料</a:t>
            </a:r>
            <a:r>
              <a:rPr lang="zh-CN" altLang="en-US" sz="2000" b="1"/>
              <a:t>界面</a:t>
            </a:r>
            <a:endParaRPr lang="zh-CN" altLang="en-US" sz="2000" b="1"/>
          </a:p>
        </p:txBody>
      </p:sp>
      <p:sp>
        <p:nvSpPr>
          <p:cNvPr id="20" name="文本框 19"/>
          <p:cNvSpPr txBox="1"/>
          <p:nvPr/>
        </p:nvSpPr>
        <p:spPr>
          <a:xfrm>
            <a:off x="2385695" y="5334000"/>
            <a:ext cx="41636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②</a:t>
            </a:r>
            <a:r>
              <a:rPr lang="zh-CN" altLang="en-US" sz="2000" b="1">
                <a:sym typeface="+mn-ea"/>
              </a:rPr>
              <a:t>点击【新增】按钮</a:t>
            </a:r>
            <a:r>
              <a:rPr lang="zh-CN" altLang="en-US" sz="2000" b="1"/>
              <a:t>在弹出界面填写项目资料，点击【确定】保存</a:t>
            </a:r>
            <a:endParaRPr lang="zh-CN" altLang="en-US" sz="2000" b="1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" y="1676400"/>
            <a:ext cx="5655310" cy="28238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0" y="762000"/>
            <a:ext cx="2449830" cy="56642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446260" y="435610"/>
            <a:ext cx="2386330" cy="5990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sz="1600" b="1">
                <a:solidFill>
                  <a:schemeClr val="accent1"/>
                </a:solidFill>
              </a:rPr>
              <a:t>填写</a:t>
            </a:r>
            <a:r>
              <a:rPr lang="en-US" altLang="zh-CN" sz="1600" b="1">
                <a:solidFill>
                  <a:schemeClr val="accent1"/>
                </a:solidFill>
              </a:rPr>
              <a:t>:</a:t>
            </a:r>
            <a:endParaRPr lang="en-US" altLang="zh-CN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1.</a:t>
            </a:r>
            <a:r>
              <a:rPr lang="zh-CN" altLang="en-US" sz="1600" b="1">
                <a:solidFill>
                  <a:schemeClr val="accent1"/>
                </a:solidFill>
              </a:rPr>
              <a:t>项目名称</a:t>
            </a:r>
            <a:endParaRPr lang="zh-CN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2.</a:t>
            </a:r>
            <a:r>
              <a:rPr lang="zh-CN" altLang="en-US" sz="1600" b="1">
                <a:solidFill>
                  <a:schemeClr val="accent1"/>
                </a:solidFill>
              </a:rPr>
              <a:t>团队</a:t>
            </a:r>
            <a:r>
              <a:rPr lang="zh-CN" sz="1600" b="1">
                <a:solidFill>
                  <a:schemeClr val="accent1"/>
                </a:solidFill>
              </a:rPr>
              <a:t>名称</a:t>
            </a:r>
            <a:endParaRPr lang="zh-CN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3.</a:t>
            </a:r>
            <a:r>
              <a:rPr lang="zh-CN" altLang="en-US" sz="1600" b="1">
                <a:solidFill>
                  <a:schemeClr val="accent1"/>
                </a:solidFill>
              </a:rPr>
              <a:t>项目所在地区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4.</a:t>
            </a:r>
            <a:r>
              <a:rPr lang="zh-CN" altLang="en-US" sz="1600" b="1">
                <a:solidFill>
                  <a:schemeClr val="accent1"/>
                </a:solidFill>
              </a:rPr>
              <a:t>先选报名赛事类型为地市赛，再选择参赛的赛事为</a:t>
            </a:r>
            <a:r>
              <a:rPr lang="zh-CN" altLang="en-US" sz="1600" b="1">
                <a:solidFill>
                  <a:srgbClr val="FF0000"/>
                </a:solidFill>
              </a:rPr>
              <a:t>第九届</a:t>
            </a:r>
            <a:r>
              <a:rPr lang="en-US" altLang="zh-CN" sz="1600" b="1">
                <a:solidFill>
                  <a:srgbClr val="FF0000"/>
                </a:solidFill>
              </a:rPr>
              <a:t>“</a:t>
            </a:r>
            <a:r>
              <a:rPr lang="zh-CN" altLang="en-US" sz="1600" b="1">
                <a:solidFill>
                  <a:srgbClr val="FF0000"/>
                </a:solidFill>
              </a:rPr>
              <a:t>创客广东</a:t>
            </a:r>
            <a:r>
              <a:rPr lang="en-US" altLang="zh-CN" sz="1600" b="1">
                <a:solidFill>
                  <a:srgbClr val="FF0000"/>
                </a:solidFill>
              </a:rPr>
              <a:t>”</a:t>
            </a:r>
            <a:r>
              <a:rPr lang="zh-CN" altLang="en-US" sz="1600" b="1">
                <a:solidFill>
                  <a:srgbClr val="FF0000"/>
                </a:solidFill>
              </a:rPr>
              <a:t>东莞市中小企业创新创业大赛</a:t>
            </a:r>
            <a:endParaRPr lang="zh-CN" altLang="en-US" sz="1600" b="1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  <a:sym typeface="+mn-ea"/>
              </a:rPr>
              <a:t>5.</a:t>
            </a:r>
            <a:r>
              <a:rPr lang="zh-CN" altLang="en-US" sz="1600" b="1">
                <a:solidFill>
                  <a:schemeClr val="accent1"/>
                </a:solidFill>
                <a:sym typeface="+mn-ea"/>
              </a:rPr>
              <a:t>行业领域（点蓝字查看行业领域解释信息）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6.</a:t>
            </a:r>
            <a:r>
              <a:rPr lang="zh-CN" altLang="en-US" sz="1600" b="1">
                <a:solidFill>
                  <a:schemeClr val="accent1"/>
                </a:solidFill>
              </a:rPr>
              <a:t>上传商业计划书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7.</a:t>
            </a:r>
            <a:r>
              <a:rPr lang="zh-CN" altLang="en-US" sz="1600" b="1">
                <a:solidFill>
                  <a:schemeClr val="accent1"/>
                </a:solidFill>
              </a:rPr>
              <a:t>填写负责人姓名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8.</a:t>
            </a:r>
            <a:r>
              <a:rPr lang="zh-CN" altLang="en-US" sz="1600" b="1">
                <a:solidFill>
                  <a:schemeClr val="accent1"/>
                </a:solidFill>
              </a:rPr>
              <a:t>填写负责手机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9.</a:t>
            </a:r>
            <a:r>
              <a:rPr lang="zh-CN" altLang="en-US" sz="1600" b="1">
                <a:solidFill>
                  <a:schemeClr val="accent1"/>
                </a:solidFill>
              </a:rPr>
              <a:t>填写联系人姓名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10.</a:t>
            </a:r>
            <a:r>
              <a:rPr lang="zh-CN" altLang="en-US" sz="1600" b="1">
                <a:solidFill>
                  <a:schemeClr val="accent1"/>
                </a:solidFill>
              </a:rPr>
              <a:t>填写联系电话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11.</a:t>
            </a:r>
            <a:r>
              <a:rPr lang="zh-CN" altLang="en-US" sz="1600" b="1">
                <a:solidFill>
                  <a:schemeClr val="accent1"/>
                </a:solidFill>
              </a:rPr>
              <a:t>填写项目简介（</a:t>
            </a:r>
            <a:r>
              <a:rPr lang="en-US" altLang="zh-CN" sz="1600" b="1">
                <a:solidFill>
                  <a:schemeClr val="accent1"/>
                </a:solidFill>
              </a:rPr>
              <a:t>100</a:t>
            </a:r>
            <a:r>
              <a:rPr lang="zh-CN" altLang="en-US" sz="1600" b="1">
                <a:solidFill>
                  <a:schemeClr val="accent1"/>
                </a:solidFill>
              </a:rPr>
              <a:t>字以上，</a:t>
            </a:r>
            <a:r>
              <a:rPr lang="en-US" altLang="zh-CN" sz="1600" b="1">
                <a:solidFill>
                  <a:schemeClr val="accent1"/>
                </a:solidFill>
              </a:rPr>
              <a:t>1000</a:t>
            </a:r>
            <a:r>
              <a:rPr lang="zh-CN" altLang="en-US" sz="1600" b="1">
                <a:solidFill>
                  <a:schemeClr val="accent1"/>
                </a:solidFill>
              </a:rPr>
              <a:t>字以内）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12.</a:t>
            </a:r>
            <a:r>
              <a:rPr lang="zh-CN" altLang="en-US" sz="1600" b="1">
                <a:solidFill>
                  <a:schemeClr val="accent1"/>
                </a:solidFill>
              </a:rPr>
              <a:t>上传参赛承诺书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600" b="1">
                <a:solidFill>
                  <a:schemeClr val="accent1"/>
                </a:solidFill>
              </a:rPr>
              <a:t>最后点击【确定】完成</a:t>
            </a:r>
            <a:endParaRPr lang="zh-CN" altLang="en-US" sz="1600" b="1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201" y="196087"/>
            <a:ext cx="372110" cy="386080"/>
          </a:xfrm>
          <a:custGeom>
            <a:avLst/>
            <a:gdLst/>
            <a:ahLst/>
            <a:cxnLst/>
            <a:rect l="l" t="t" r="r" b="b"/>
            <a:pathLst>
              <a:path w="372109" h="386080">
                <a:moveTo>
                  <a:pt x="238125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371716" y="0"/>
                </a:lnTo>
                <a:lnTo>
                  <a:pt x="238125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62953" y="196087"/>
            <a:ext cx="196215" cy="386080"/>
          </a:xfrm>
          <a:custGeom>
            <a:avLst/>
            <a:gdLst/>
            <a:ahLst/>
            <a:cxnLst/>
            <a:rect l="l" t="t" r="r" b="b"/>
            <a:pathLst>
              <a:path w="196215" h="386080">
                <a:moveTo>
                  <a:pt x="62471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196062" y="0"/>
                </a:lnTo>
                <a:lnTo>
                  <a:pt x="62471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12192000" cy="6880860"/>
          </a:xfrm>
          <a:custGeom>
            <a:avLst/>
            <a:gdLst/>
            <a:ahLst/>
            <a:cxnLst/>
            <a:rect l="l" t="t" r="r" b="b"/>
            <a:pathLst>
              <a:path w="12192000" h="6842759">
                <a:moveTo>
                  <a:pt x="0" y="0"/>
                </a:moveTo>
                <a:lnTo>
                  <a:pt x="12192000" y="0"/>
                </a:lnTo>
                <a:lnTo>
                  <a:pt x="12192000" y="6842759"/>
                </a:lnTo>
                <a:lnTo>
                  <a:pt x="0" y="68427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94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52195" y="257493"/>
            <a:ext cx="849439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5" dirty="0">
                <a:solidFill>
                  <a:srgbClr val="3E3E3E"/>
                </a:solidFill>
              </a:rPr>
              <a:t>报名指引</a:t>
            </a:r>
            <a:r>
              <a:rPr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创业组初创企业</a:t>
            </a:r>
            <a:r>
              <a:rPr lang="en-US" alt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-1.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填写企业信息</a:t>
            </a:r>
            <a:endParaRPr lang="zh-CN" altLang="en-US" sz="2800" spc="760" dirty="0">
              <a:solidFill>
                <a:srgbClr val="3E3E3E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61188" y="336804"/>
            <a:ext cx="519684" cy="467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15695" y="339852"/>
            <a:ext cx="178435" cy="462280"/>
          </a:xfrm>
          <a:custGeom>
            <a:avLst/>
            <a:gdLst/>
            <a:ahLst/>
            <a:cxnLst/>
            <a:rect l="l" t="t" r="r" b="b"/>
            <a:pathLst>
              <a:path w="178434" h="462280">
                <a:moveTo>
                  <a:pt x="36576" y="461772"/>
                </a:moveTo>
                <a:lnTo>
                  <a:pt x="0" y="461772"/>
                </a:lnTo>
                <a:lnTo>
                  <a:pt x="141732" y="0"/>
                </a:lnTo>
                <a:lnTo>
                  <a:pt x="178308" y="0"/>
                </a:lnTo>
                <a:lnTo>
                  <a:pt x="36576" y="4617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06437" y="332930"/>
            <a:ext cx="196850" cy="474980"/>
          </a:xfrm>
          <a:custGeom>
            <a:avLst/>
            <a:gdLst/>
            <a:ahLst/>
            <a:cxnLst/>
            <a:rect l="l" t="t" r="r" b="b"/>
            <a:pathLst>
              <a:path w="196850" h="474980">
                <a:moveTo>
                  <a:pt x="49961" y="474357"/>
                </a:moveTo>
                <a:lnTo>
                  <a:pt x="0" y="474357"/>
                </a:lnTo>
                <a:lnTo>
                  <a:pt x="146812" y="0"/>
                </a:lnTo>
                <a:lnTo>
                  <a:pt x="196786" y="0"/>
                </a:lnTo>
                <a:lnTo>
                  <a:pt x="195402" y="4470"/>
                </a:lnTo>
                <a:lnTo>
                  <a:pt x="182105" y="4470"/>
                </a:lnTo>
                <a:lnTo>
                  <a:pt x="180941" y="8229"/>
                </a:lnTo>
                <a:lnTo>
                  <a:pt x="157556" y="8229"/>
                </a:lnTo>
                <a:lnTo>
                  <a:pt x="151498" y="12699"/>
                </a:lnTo>
                <a:lnTo>
                  <a:pt x="156172" y="12699"/>
                </a:lnTo>
                <a:lnTo>
                  <a:pt x="17215" y="461657"/>
                </a:lnTo>
                <a:lnTo>
                  <a:pt x="8610" y="461657"/>
                </a:lnTo>
                <a:lnTo>
                  <a:pt x="14668" y="469887"/>
                </a:lnTo>
                <a:lnTo>
                  <a:pt x="51345" y="469887"/>
                </a:lnTo>
                <a:lnTo>
                  <a:pt x="49961" y="474357"/>
                </a:lnTo>
                <a:close/>
              </a:path>
              <a:path w="196850" h="474980">
                <a:moveTo>
                  <a:pt x="39217" y="466128"/>
                </a:moveTo>
                <a:lnTo>
                  <a:pt x="182105" y="4470"/>
                </a:lnTo>
                <a:lnTo>
                  <a:pt x="188175" y="12699"/>
                </a:lnTo>
                <a:lnTo>
                  <a:pt x="192855" y="12699"/>
                </a:lnTo>
                <a:lnTo>
                  <a:pt x="53892" y="461657"/>
                </a:lnTo>
                <a:lnTo>
                  <a:pt x="45288" y="461657"/>
                </a:lnTo>
                <a:lnTo>
                  <a:pt x="39217" y="466128"/>
                </a:lnTo>
                <a:close/>
              </a:path>
              <a:path w="196850" h="474980">
                <a:moveTo>
                  <a:pt x="192855" y="12699"/>
                </a:moveTo>
                <a:lnTo>
                  <a:pt x="188175" y="12699"/>
                </a:lnTo>
                <a:lnTo>
                  <a:pt x="182105" y="4470"/>
                </a:lnTo>
                <a:lnTo>
                  <a:pt x="195402" y="4470"/>
                </a:lnTo>
                <a:lnTo>
                  <a:pt x="192855" y="12699"/>
                </a:lnTo>
                <a:close/>
              </a:path>
              <a:path w="196850" h="474980">
                <a:moveTo>
                  <a:pt x="156172" y="12699"/>
                </a:moveTo>
                <a:lnTo>
                  <a:pt x="151498" y="12699"/>
                </a:lnTo>
                <a:lnTo>
                  <a:pt x="157556" y="8229"/>
                </a:lnTo>
                <a:lnTo>
                  <a:pt x="156172" y="12699"/>
                </a:lnTo>
                <a:close/>
              </a:path>
              <a:path w="196850" h="474980">
                <a:moveTo>
                  <a:pt x="179558" y="12699"/>
                </a:moveTo>
                <a:lnTo>
                  <a:pt x="156172" y="12699"/>
                </a:lnTo>
                <a:lnTo>
                  <a:pt x="157556" y="8229"/>
                </a:lnTo>
                <a:lnTo>
                  <a:pt x="180941" y="8229"/>
                </a:lnTo>
                <a:lnTo>
                  <a:pt x="179558" y="12699"/>
                </a:lnTo>
                <a:close/>
              </a:path>
              <a:path w="196850" h="474980">
                <a:moveTo>
                  <a:pt x="14668" y="469887"/>
                </a:moveTo>
                <a:lnTo>
                  <a:pt x="8610" y="461657"/>
                </a:lnTo>
                <a:lnTo>
                  <a:pt x="17215" y="461657"/>
                </a:lnTo>
                <a:lnTo>
                  <a:pt x="14668" y="469887"/>
                </a:lnTo>
                <a:close/>
              </a:path>
              <a:path w="196850" h="474980">
                <a:moveTo>
                  <a:pt x="51345" y="469887"/>
                </a:moveTo>
                <a:lnTo>
                  <a:pt x="14668" y="469887"/>
                </a:lnTo>
                <a:lnTo>
                  <a:pt x="17215" y="461657"/>
                </a:lnTo>
                <a:lnTo>
                  <a:pt x="40601" y="461657"/>
                </a:lnTo>
                <a:lnTo>
                  <a:pt x="39217" y="466128"/>
                </a:lnTo>
                <a:lnTo>
                  <a:pt x="52509" y="466128"/>
                </a:lnTo>
                <a:lnTo>
                  <a:pt x="51345" y="469887"/>
                </a:lnTo>
                <a:close/>
              </a:path>
              <a:path w="196850" h="474980">
                <a:moveTo>
                  <a:pt x="52509" y="466128"/>
                </a:moveTo>
                <a:lnTo>
                  <a:pt x="39217" y="466128"/>
                </a:lnTo>
                <a:lnTo>
                  <a:pt x="45288" y="461657"/>
                </a:lnTo>
                <a:lnTo>
                  <a:pt x="53892" y="461657"/>
                </a:lnTo>
                <a:lnTo>
                  <a:pt x="52509" y="466128"/>
                </a:lnTo>
                <a:close/>
              </a:path>
            </a:pathLst>
          </a:custGeom>
          <a:solidFill>
            <a:srgbClr val="FFFFFF">
              <a:alpha val="995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右箭头 15"/>
          <p:cNvSpPr/>
          <p:nvPr/>
        </p:nvSpPr>
        <p:spPr>
          <a:xfrm>
            <a:off x="5486400" y="4343400"/>
            <a:ext cx="829310" cy="381000"/>
          </a:xfrm>
          <a:prstGeom prst="rightArrow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838200" y="838200"/>
            <a:ext cx="54121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①在左侧菜单，点击【填写企业信息】，进入企业信息界面</a:t>
            </a:r>
            <a:endParaRPr lang="zh-CN" altLang="en-US" sz="2000" b="1"/>
          </a:p>
        </p:txBody>
      </p:sp>
      <p:sp>
        <p:nvSpPr>
          <p:cNvPr id="19" name="文本框 18"/>
          <p:cNvSpPr txBox="1"/>
          <p:nvPr/>
        </p:nvSpPr>
        <p:spPr>
          <a:xfrm>
            <a:off x="1981200" y="4952365"/>
            <a:ext cx="441769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②点击【填写企业信息】按钮，然后在弹出界面填写企业信息，点击【确定】保存</a:t>
            </a:r>
            <a:endParaRPr lang="zh-CN" altLang="en-US" sz="2000" b="1"/>
          </a:p>
        </p:txBody>
      </p:sp>
      <p:sp>
        <p:nvSpPr>
          <p:cNvPr id="21" name="文本框 20"/>
          <p:cNvSpPr txBox="1"/>
          <p:nvPr/>
        </p:nvSpPr>
        <p:spPr>
          <a:xfrm>
            <a:off x="9445625" y="685800"/>
            <a:ext cx="2386330" cy="4570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600" b="1">
                <a:solidFill>
                  <a:schemeClr val="accent1"/>
                </a:solidFill>
              </a:rPr>
              <a:t>填写</a:t>
            </a:r>
            <a:r>
              <a:rPr lang="en-US" altLang="zh-CN" sz="1600" b="1">
                <a:solidFill>
                  <a:schemeClr val="accent1"/>
                </a:solidFill>
              </a:rPr>
              <a:t>:</a:t>
            </a:r>
            <a:endParaRPr lang="en-US" alt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1.</a:t>
            </a:r>
            <a:r>
              <a:rPr lang="zh-CN" sz="1600" b="1">
                <a:solidFill>
                  <a:schemeClr val="accent1"/>
                </a:solidFill>
                <a:sym typeface="+mn-ea"/>
              </a:rPr>
              <a:t>企业名称</a:t>
            </a:r>
            <a:endParaRPr 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2.</a:t>
            </a:r>
            <a:r>
              <a:rPr lang="zh-CN" sz="1600" b="1">
                <a:solidFill>
                  <a:schemeClr val="accent1"/>
                </a:solidFill>
              </a:rPr>
              <a:t>统一社会信用代码</a:t>
            </a:r>
            <a:endParaRPr 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3.</a:t>
            </a:r>
            <a:r>
              <a:rPr lang="zh-CN" altLang="en-US" sz="1600" b="1">
                <a:solidFill>
                  <a:schemeClr val="accent1"/>
                </a:solidFill>
              </a:rPr>
              <a:t>上传营业执照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4.</a:t>
            </a:r>
            <a:r>
              <a:rPr lang="zh-CN" altLang="en-US" sz="1600" b="1">
                <a:solidFill>
                  <a:schemeClr val="accent1"/>
                </a:solidFill>
              </a:rPr>
              <a:t>企业联系邮箱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5.</a:t>
            </a:r>
            <a:r>
              <a:rPr lang="zh-CN" altLang="en-US" sz="1600" b="1">
                <a:solidFill>
                  <a:schemeClr val="accent1"/>
                </a:solidFill>
              </a:rPr>
              <a:t>所在地区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6.</a:t>
            </a:r>
            <a:r>
              <a:rPr lang="zh-CN" altLang="en-US" sz="1600" b="1">
                <a:solidFill>
                  <a:schemeClr val="accent1"/>
                </a:solidFill>
              </a:rPr>
              <a:t>可以对地区进行说明（可不填）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7.</a:t>
            </a:r>
            <a:r>
              <a:rPr lang="zh-CN" altLang="en-US" sz="1600" b="1">
                <a:solidFill>
                  <a:schemeClr val="accent1"/>
                </a:solidFill>
              </a:rPr>
              <a:t>选择企业是否有如左图所示的资质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600" b="1">
                <a:solidFill>
                  <a:schemeClr val="accent1"/>
                </a:solidFill>
              </a:rPr>
              <a:t>最后点击【确定】完成</a:t>
            </a:r>
            <a:endParaRPr lang="zh-CN" altLang="en-US" sz="1600" b="1">
              <a:solidFill>
                <a:schemeClr val="accent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rcRect r="28651"/>
          <a:stretch>
            <a:fillRect/>
          </a:stretch>
        </p:blipFill>
        <p:spPr>
          <a:xfrm>
            <a:off x="228600" y="1524000"/>
            <a:ext cx="6096000" cy="236410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858520"/>
            <a:ext cx="2872105" cy="51085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201" y="196087"/>
            <a:ext cx="372110" cy="386080"/>
          </a:xfrm>
          <a:custGeom>
            <a:avLst/>
            <a:gdLst/>
            <a:ahLst/>
            <a:cxnLst/>
            <a:rect l="l" t="t" r="r" b="b"/>
            <a:pathLst>
              <a:path w="372109" h="386080">
                <a:moveTo>
                  <a:pt x="238125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371716" y="0"/>
                </a:lnTo>
                <a:lnTo>
                  <a:pt x="238125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62953" y="196087"/>
            <a:ext cx="196215" cy="386080"/>
          </a:xfrm>
          <a:custGeom>
            <a:avLst/>
            <a:gdLst/>
            <a:ahLst/>
            <a:cxnLst/>
            <a:rect l="l" t="t" r="r" b="b"/>
            <a:pathLst>
              <a:path w="196215" h="386080">
                <a:moveTo>
                  <a:pt x="62471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196062" y="0"/>
                </a:lnTo>
                <a:lnTo>
                  <a:pt x="62471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12192000" cy="6880860"/>
          </a:xfrm>
          <a:custGeom>
            <a:avLst/>
            <a:gdLst/>
            <a:ahLst/>
            <a:cxnLst/>
            <a:rect l="l" t="t" r="r" b="b"/>
            <a:pathLst>
              <a:path w="12192000" h="6842759">
                <a:moveTo>
                  <a:pt x="0" y="0"/>
                </a:moveTo>
                <a:lnTo>
                  <a:pt x="12192000" y="0"/>
                </a:lnTo>
                <a:lnTo>
                  <a:pt x="12192000" y="6842759"/>
                </a:lnTo>
                <a:lnTo>
                  <a:pt x="0" y="68427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94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52195" y="257493"/>
            <a:ext cx="8639810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5" dirty="0">
                <a:solidFill>
                  <a:srgbClr val="3E3E3E"/>
                </a:solidFill>
              </a:rPr>
              <a:t>报名指引</a:t>
            </a:r>
            <a:r>
              <a:rPr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  <a:sym typeface="+mn-ea"/>
              </a:rPr>
              <a:t>创业组初创企业</a:t>
            </a:r>
            <a:r>
              <a:rPr lang="en-US" alt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-2.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填写项目资料</a:t>
            </a:r>
            <a:endParaRPr lang="en-US" altLang="zh-CN" sz="2800" spc="760" dirty="0">
              <a:solidFill>
                <a:srgbClr val="3E3E3E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61188" y="336804"/>
            <a:ext cx="519684" cy="467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15695" y="339852"/>
            <a:ext cx="178435" cy="462280"/>
          </a:xfrm>
          <a:custGeom>
            <a:avLst/>
            <a:gdLst/>
            <a:ahLst/>
            <a:cxnLst/>
            <a:rect l="l" t="t" r="r" b="b"/>
            <a:pathLst>
              <a:path w="178434" h="462280">
                <a:moveTo>
                  <a:pt x="36576" y="461772"/>
                </a:moveTo>
                <a:lnTo>
                  <a:pt x="0" y="461772"/>
                </a:lnTo>
                <a:lnTo>
                  <a:pt x="141732" y="0"/>
                </a:lnTo>
                <a:lnTo>
                  <a:pt x="178308" y="0"/>
                </a:lnTo>
                <a:lnTo>
                  <a:pt x="36576" y="4617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06437" y="332930"/>
            <a:ext cx="196850" cy="474980"/>
          </a:xfrm>
          <a:custGeom>
            <a:avLst/>
            <a:gdLst/>
            <a:ahLst/>
            <a:cxnLst/>
            <a:rect l="l" t="t" r="r" b="b"/>
            <a:pathLst>
              <a:path w="196850" h="474980">
                <a:moveTo>
                  <a:pt x="49961" y="474357"/>
                </a:moveTo>
                <a:lnTo>
                  <a:pt x="0" y="474357"/>
                </a:lnTo>
                <a:lnTo>
                  <a:pt x="146812" y="0"/>
                </a:lnTo>
                <a:lnTo>
                  <a:pt x="196786" y="0"/>
                </a:lnTo>
                <a:lnTo>
                  <a:pt x="195402" y="4470"/>
                </a:lnTo>
                <a:lnTo>
                  <a:pt x="182105" y="4470"/>
                </a:lnTo>
                <a:lnTo>
                  <a:pt x="180941" y="8229"/>
                </a:lnTo>
                <a:lnTo>
                  <a:pt x="157556" y="8229"/>
                </a:lnTo>
                <a:lnTo>
                  <a:pt x="151498" y="12699"/>
                </a:lnTo>
                <a:lnTo>
                  <a:pt x="156172" y="12699"/>
                </a:lnTo>
                <a:lnTo>
                  <a:pt x="17215" y="461657"/>
                </a:lnTo>
                <a:lnTo>
                  <a:pt x="8610" y="461657"/>
                </a:lnTo>
                <a:lnTo>
                  <a:pt x="14668" y="469887"/>
                </a:lnTo>
                <a:lnTo>
                  <a:pt x="51345" y="469887"/>
                </a:lnTo>
                <a:lnTo>
                  <a:pt x="49961" y="474357"/>
                </a:lnTo>
                <a:close/>
              </a:path>
              <a:path w="196850" h="474980">
                <a:moveTo>
                  <a:pt x="39217" y="466128"/>
                </a:moveTo>
                <a:lnTo>
                  <a:pt x="182105" y="4470"/>
                </a:lnTo>
                <a:lnTo>
                  <a:pt x="188175" y="12699"/>
                </a:lnTo>
                <a:lnTo>
                  <a:pt x="192855" y="12699"/>
                </a:lnTo>
                <a:lnTo>
                  <a:pt x="53892" y="461657"/>
                </a:lnTo>
                <a:lnTo>
                  <a:pt x="45288" y="461657"/>
                </a:lnTo>
                <a:lnTo>
                  <a:pt x="39217" y="466128"/>
                </a:lnTo>
                <a:close/>
              </a:path>
              <a:path w="196850" h="474980">
                <a:moveTo>
                  <a:pt x="192855" y="12699"/>
                </a:moveTo>
                <a:lnTo>
                  <a:pt x="188175" y="12699"/>
                </a:lnTo>
                <a:lnTo>
                  <a:pt x="182105" y="4470"/>
                </a:lnTo>
                <a:lnTo>
                  <a:pt x="195402" y="4470"/>
                </a:lnTo>
                <a:lnTo>
                  <a:pt x="192855" y="12699"/>
                </a:lnTo>
                <a:close/>
              </a:path>
              <a:path w="196850" h="474980">
                <a:moveTo>
                  <a:pt x="156172" y="12699"/>
                </a:moveTo>
                <a:lnTo>
                  <a:pt x="151498" y="12699"/>
                </a:lnTo>
                <a:lnTo>
                  <a:pt x="157556" y="8229"/>
                </a:lnTo>
                <a:lnTo>
                  <a:pt x="156172" y="12699"/>
                </a:lnTo>
                <a:close/>
              </a:path>
              <a:path w="196850" h="474980">
                <a:moveTo>
                  <a:pt x="179558" y="12699"/>
                </a:moveTo>
                <a:lnTo>
                  <a:pt x="156172" y="12699"/>
                </a:lnTo>
                <a:lnTo>
                  <a:pt x="157556" y="8229"/>
                </a:lnTo>
                <a:lnTo>
                  <a:pt x="180941" y="8229"/>
                </a:lnTo>
                <a:lnTo>
                  <a:pt x="179558" y="12699"/>
                </a:lnTo>
                <a:close/>
              </a:path>
              <a:path w="196850" h="474980">
                <a:moveTo>
                  <a:pt x="14668" y="469887"/>
                </a:moveTo>
                <a:lnTo>
                  <a:pt x="8610" y="461657"/>
                </a:lnTo>
                <a:lnTo>
                  <a:pt x="17215" y="461657"/>
                </a:lnTo>
                <a:lnTo>
                  <a:pt x="14668" y="469887"/>
                </a:lnTo>
                <a:close/>
              </a:path>
              <a:path w="196850" h="474980">
                <a:moveTo>
                  <a:pt x="51345" y="469887"/>
                </a:moveTo>
                <a:lnTo>
                  <a:pt x="14668" y="469887"/>
                </a:lnTo>
                <a:lnTo>
                  <a:pt x="17215" y="461657"/>
                </a:lnTo>
                <a:lnTo>
                  <a:pt x="40601" y="461657"/>
                </a:lnTo>
                <a:lnTo>
                  <a:pt x="39217" y="466128"/>
                </a:lnTo>
                <a:lnTo>
                  <a:pt x="52509" y="466128"/>
                </a:lnTo>
                <a:lnTo>
                  <a:pt x="51345" y="469887"/>
                </a:lnTo>
                <a:close/>
              </a:path>
              <a:path w="196850" h="474980">
                <a:moveTo>
                  <a:pt x="52509" y="466128"/>
                </a:moveTo>
                <a:lnTo>
                  <a:pt x="39217" y="466128"/>
                </a:lnTo>
                <a:lnTo>
                  <a:pt x="45288" y="461657"/>
                </a:lnTo>
                <a:lnTo>
                  <a:pt x="53892" y="461657"/>
                </a:lnTo>
                <a:lnTo>
                  <a:pt x="52509" y="466128"/>
                </a:lnTo>
                <a:close/>
              </a:path>
            </a:pathLst>
          </a:custGeom>
          <a:solidFill>
            <a:srgbClr val="FFFFFF">
              <a:alpha val="995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右箭头 15"/>
          <p:cNvSpPr/>
          <p:nvPr/>
        </p:nvSpPr>
        <p:spPr>
          <a:xfrm>
            <a:off x="5196840" y="4902835"/>
            <a:ext cx="1142365" cy="381000"/>
          </a:xfrm>
          <a:prstGeom prst="rightArrow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838200" y="838200"/>
            <a:ext cx="54121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①在左侧菜单，点击【填写项目资料】，进入</a:t>
            </a:r>
            <a:r>
              <a:rPr lang="zh-CN" altLang="en-US" sz="2000" b="1">
                <a:sym typeface="+mn-ea"/>
              </a:rPr>
              <a:t>项目资料</a:t>
            </a:r>
            <a:r>
              <a:rPr lang="zh-CN" altLang="en-US" sz="2000" b="1"/>
              <a:t>界面</a:t>
            </a:r>
            <a:endParaRPr lang="zh-CN" altLang="en-US" sz="2000" b="1"/>
          </a:p>
        </p:txBody>
      </p:sp>
      <p:sp>
        <p:nvSpPr>
          <p:cNvPr id="19" name="文本框 18"/>
          <p:cNvSpPr txBox="1"/>
          <p:nvPr/>
        </p:nvSpPr>
        <p:spPr>
          <a:xfrm>
            <a:off x="2385695" y="5334000"/>
            <a:ext cx="416369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②</a:t>
            </a:r>
            <a:r>
              <a:rPr lang="zh-CN" altLang="en-US" sz="2000" b="1">
                <a:sym typeface="+mn-ea"/>
              </a:rPr>
              <a:t>点击【填报新项目】按钮</a:t>
            </a:r>
            <a:r>
              <a:rPr lang="zh-CN" altLang="en-US" sz="2000" b="1"/>
              <a:t>在弹出界面填写项目资料，点击【确定】保存</a:t>
            </a:r>
            <a:endParaRPr lang="zh-CN" altLang="en-US" sz="2000" b="1"/>
          </a:p>
        </p:txBody>
      </p:sp>
      <p:sp>
        <p:nvSpPr>
          <p:cNvPr id="13" name="文本框 12"/>
          <p:cNvSpPr txBox="1"/>
          <p:nvPr/>
        </p:nvSpPr>
        <p:spPr>
          <a:xfrm>
            <a:off x="9434830" y="339725"/>
            <a:ext cx="2386330" cy="5990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sz="1600" b="1">
                <a:solidFill>
                  <a:schemeClr val="accent1"/>
                </a:solidFill>
              </a:rPr>
              <a:t>填写</a:t>
            </a:r>
            <a:r>
              <a:rPr lang="en-US" altLang="zh-CN" sz="1600" b="1">
                <a:solidFill>
                  <a:schemeClr val="accent1"/>
                </a:solidFill>
              </a:rPr>
              <a:t>:</a:t>
            </a:r>
            <a:endParaRPr lang="en-US" altLang="zh-CN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1.</a:t>
            </a:r>
            <a:r>
              <a:rPr lang="zh-CN" altLang="en-US" sz="1600" b="1">
                <a:solidFill>
                  <a:schemeClr val="accent1"/>
                </a:solidFill>
              </a:rPr>
              <a:t>项目名称</a:t>
            </a:r>
            <a:endParaRPr lang="zh-CN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2.</a:t>
            </a:r>
            <a:r>
              <a:rPr lang="zh-CN" sz="1600" b="1">
                <a:solidFill>
                  <a:schemeClr val="accent1"/>
                </a:solidFill>
              </a:rPr>
              <a:t>企业名称</a:t>
            </a:r>
            <a:endParaRPr lang="zh-CN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3.</a:t>
            </a:r>
            <a:r>
              <a:rPr lang="zh-CN" altLang="en-US" sz="1600" b="1">
                <a:solidFill>
                  <a:schemeClr val="accent1"/>
                </a:solidFill>
              </a:rPr>
              <a:t>项目所在地区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4.</a:t>
            </a:r>
            <a:r>
              <a:rPr lang="zh-CN" altLang="en-US" sz="1600" b="1">
                <a:solidFill>
                  <a:schemeClr val="accent1"/>
                </a:solidFill>
              </a:rPr>
              <a:t>先选报名赛事类型为地市赛，再选择参赛的赛事为</a:t>
            </a:r>
            <a:r>
              <a:rPr lang="zh-CN" altLang="en-US" sz="1600" b="1">
                <a:solidFill>
                  <a:srgbClr val="FF0000"/>
                </a:solidFill>
              </a:rPr>
              <a:t>第九届</a:t>
            </a:r>
            <a:r>
              <a:rPr lang="en-US" altLang="zh-CN" sz="1600" b="1">
                <a:solidFill>
                  <a:srgbClr val="FF0000"/>
                </a:solidFill>
              </a:rPr>
              <a:t>“</a:t>
            </a:r>
            <a:r>
              <a:rPr lang="zh-CN" altLang="en-US" sz="1600" b="1">
                <a:solidFill>
                  <a:srgbClr val="FF0000"/>
                </a:solidFill>
              </a:rPr>
              <a:t>创客广东</a:t>
            </a:r>
            <a:r>
              <a:rPr lang="en-US" altLang="zh-CN" sz="1600" b="1">
                <a:solidFill>
                  <a:srgbClr val="FF0000"/>
                </a:solidFill>
              </a:rPr>
              <a:t>”</a:t>
            </a:r>
            <a:r>
              <a:rPr lang="zh-CN" altLang="en-US" sz="1600" b="1">
                <a:solidFill>
                  <a:srgbClr val="FF0000"/>
                </a:solidFill>
              </a:rPr>
              <a:t>东莞市中小企业创新创业大赛</a:t>
            </a:r>
            <a:endParaRPr lang="zh-CN" altLang="en-US" sz="1600" b="1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  <a:sym typeface="+mn-ea"/>
              </a:rPr>
              <a:t>5.</a:t>
            </a:r>
            <a:r>
              <a:rPr lang="zh-CN" altLang="en-US" sz="1600" b="1">
                <a:solidFill>
                  <a:schemeClr val="accent1"/>
                </a:solidFill>
                <a:sym typeface="+mn-ea"/>
              </a:rPr>
              <a:t>行业领域（点蓝字查看行业领域解释信息）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6.</a:t>
            </a:r>
            <a:r>
              <a:rPr lang="zh-CN" altLang="en-US" sz="1600" b="1">
                <a:solidFill>
                  <a:schemeClr val="accent1"/>
                </a:solidFill>
              </a:rPr>
              <a:t>上传商业计划书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7.</a:t>
            </a:r>
            <a:r>
              <a:rPr lang="zh-CN" altLang="en-US" sz="1600" b="1">
                <a:solidFill>
                  <a:schemeClr val="accent1"/>
                </a:solidFill>
              </a:rPr>
              <a:t>填写负责人姓名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8.</a:t>
            </a:r>
            <a:r>
              <a:rPr lang="zh-CN" altLang="en-US" sz="1600" b="1">
                <a:solidFill>
                  <a:schemeClr val="accent1"/>
                </a:solidFill>
              </a:rPr>
              <a:t>填写负责手机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9.</a:t>
            </a:r>
            <a:r>
              <a:rPr lang="zh-CN" altLang="en-US" sz="1600" b="1">
                <a:solidFill>
                  <a:schemeClr val="accent1"/>
                </a:solidFill>
              </a:rPr>
              <a:t>填写联系人姓名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10.</a:t>
            </a:r>
            <a:r>
              <a:rPr lang="zh-CN" altLang="en-US" sz="1600" b="1">
                <a:solidFill>
                  <a:schemeClr val="accent1"/>
                </a:solidFill>
              </a:rPr>
              <a:t>填写联系电话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11.</a:t>
            </a:r>
            <a:r>
              <a:rPr lang="zh-CN" altLang="en-US" sz="1600" b="1">
                <a:solidFill>
                  <a:schemeClr val="accent1"/>
                </a:solidFill>
              </a:rPr>
              <a:t>填写项目简介（</a:t>
            </a:r>
            <a:r>
              <a:rPr lang="en-US" altLang="zh-CN" sz="1600" b="1">
                <a:solidFill>
                  <a:schemeClr val="accent1"/>
                </a:solidFill>
              </a:rPr>
              <a:t>100</a:t>
            </a:r>
            <a:r>
              <a:rPr lang="zh-CN" altLang="en-US" sz="1600" b="1">
                <a:solidFill>
                  <a:schemeClr val="accent1"/>
                </a:solidFill>
              </a:rPr>
              <a:t>字以上，</a:t>
            </a:r>
            <a:r>
              <a:rPr lang="en-US" altLang="zh-CN" sz="1600" b="1">
                <a:solidFill>
                  <a:schemeClr val="accent1"/>
                </a:solidFill>
              </a:rPr>
              <a:t>1000</a:t>
            </a:r>
            <a:r>
              <a:rPr lang="zh-CN" altLang="en-US" sz="1600" b="1">
                <a:solidFill>
                  <a:schemeClr val="accent1"/>
                </a:solidFill>
              </a:rPr>
              <a:t>字以内）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12.</a:t>
            </a:r>
            <a:r>
              <a:rPr lang="zh-CN" altLang="en-US" sz="1600" b="1">
                <a:solidFill>
                  <a:schemeClr val="accent1"/>
                </a:solidFill>
              </a:rPr>
              <a:t>上传参赛承诺书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600" b="1">
                <a:solidFill>
                  <a:schemeClr val="accent1"/>
                </a:solidFill>
              </a:rPr>
              <a:t>最后点击【确定】完成</a:t>
            </a:r>
            <a:endParaRPr lang="zh-CN" altLang="en-US" sz="1600" b="1">
              <a:solidFill>
                <a:schemeClr val="accent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788795"/>
            <a:ext cx="5553710" cy="21336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9390" y="685800"/>
            <a:ext cx="2872740" cy="566293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201" y="196087"/>
            <a:ext cx="372110" cy="386080"/>
          </a:xfrm>
          <a:custGeom>
            <a:avLst/>
            <a:gdLst/>
            <a:ahLst/>
            <a:cxnLst/>
            <a:rect l="l" t="t" r="r" b="b"/>
            <a:pathLst>
              <a:path w="372109" h="386080">
                <a:moveTo>
                  <a:pt x="238125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371716" y="0"/>
                </a:lnTo>
                <a:lnTo>
                  <a:pt x="238125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62953" y="196087"/>
            <a:ext cx="196215" cy="386080"/>
          </a:xfrm>
          <a:custGeom>
            <a:avLst/>
            <a:gdLst/>
            <a:ahLst/>
            <a:cxnLst/>
            <a:rect l="l" t="t" r="r" b="b"/>
            <a:pathLst>
              <a:path w="196215" h="386080">
                <a:moveTo>
                  <a:pt x="62471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196062" y="0"/>
                </a:lnTo>
                <a:lnTo>
                  <a:pt x="62471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12192000" cy="6880860"/>
          </a:xfrm>
          <a:custGeom>
            <a:avLst/>
            <a:gdLst/>
            <a:ahLst/>
            <a:cxnLst/>
            <a:rect l="l" t="t" r="r" b="b"/>
            <a:pathLst>
              <a:path w="12192000" h="6842759">
                <a:moveTo>
                  <a:pt x="0" y="0"/>
                </a:moveTo>
                <a:lnTo>
                  <a:pt x="12192000" y="0"/>
                </a:lnTo>
                <a:lnTo>
                  <a:pt x="12192000" y="6842759"/>
                </a:lnTo>
                <a:lnTo>
                  <a:pt x="0" y="68427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94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52195" y="257493"/>
            <a:ext cx="864806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5" dirty="0">
                <a:solidFill>
                  <a:srgbClr val="3E3E3E"/>
                </a:solidFill>
              </a:rPr>
              <a:t>报名指引</a:t>
            </a:r>
            <a:r>
              <a:rPr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  <a:sym typeface="+mn-ea"/>
              </a:rPr>
              <a:t>创业组初创企业</a:t>
            </a:r>
            <a:r>
              <a:rPr lang="en-US" alt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-3.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填写成员资料</a:t>
            </a:r>
            <a:endParaRPr lang="zh-CN" altLang="en-US" sz="2800" spc="760" dirty="0">
              <a:solidFill>
                <a:srgbClr val="3E3E3E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61188" y="336804"/>
            <a:ext cx="519684" cy="467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15695" y="339852"/>
            <a:ext cx="178435" cy="462280"/>
          </a:xfrm>
          <a:custGeom>
            <a:avLst/>
            <a:gdLst/>
            <a:ahLst/>
            <a:cxnLst/>
            <a:rect l="l" t="t" r="r" b="b"/>
            <a:pathLst>
              <a:path w="178434" h="462280">
                <a:moveTo>
                  <a:pt x="36576" y="461772"/>
                </a:moveTo>
                <a:lnTo>
                  <a:pt x="0" y="461772"/>
                </a:lnTo>
                <a:lnTo>
                  <a:pt x="141732" y="0"/>
                </a:lnTo>
                <a:lnTo>
                  <a:pt x="178308" y="0"/>
                </a:lnTo>
                <a:lnTo>
                  <a:pt x="36576" y="4617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06437" y="332930"/>
            <a:ext cx="196850" cy="474980"/>
          </a:xfrm>
          <a:custGeom>
            <a:avLst/>
            <a:gdLst/>
            <a:ahLst/>
            <a:cxnLst/>
            <a:rect l="l" t="t" r="r" b="b"/>
            <a:pathLst>
              <a:path w="196850" h="474980">
                <a:moveTo>
                  <a:pt x="49961" y="474357"/>
                </a:moveTo>
                <a:lnTo>
                  <a:pt x="0" y="474357"/>
                </a:lnTo>
                <a:lnTo>
                  <a:pt x="146812" y="0"/>
                </a:lnTo>
                <a:lnTo>
                  <a:pt x="196786" y="0"/>
                </a:lnTo>
                <a:lnTo>
                  <a:pt x="195402" y="4470"/>
                </a:lnTo>
                <a:lnTo>
                  <a:pt x="182105" y="4470"/>
                </a:lnTo>
                <a:lnTo>
                  <a:pt x="180941" y="8229"/>
                </a:lnTo>
                <a:lnTo>
                  <a:pt x="157556" y="8229"/>
                </a:lnTo>
                <a:lnTo>
                  <a:pt x="151498" y="12699"/>
                </a:lnTo>
                <a:lnTo>
                  <a:pt x="156172" y="12699"/>
                </a:lnTo>
                <a:lnTo>
                  <a:pt x="17215" y="461657"/>
                </a:lnTo>
                <a:lnTo>
                  <a:pt x="8610" y="461657"/>
                </a:lnTo>
                <a:lnTo>
                  <a:pt x="14668" y="469887"/>
                </a:lnTo>
                <a:lnTo>
                  <a:pt x="51345" y="469887"/>
                </a:lnTo>
                <a:lnTo>
                  <a:pt x="49961" y="474357"/>
                </a:lnTo>
                <a:close/>
              </a:path>
              <a:path w="196850" h="474980">
                <a:moveTo>
                  <a:pt x="39217" y="466128"/>
                </a:moveTo>
                <a:lnTo>
                  <a:pt x="182105" y="4470"/>
                </a:lnTo>
                <a:lnTo>
                  <a:pt x="188175" y="12699"/>
                </a:lnTo>
                <a:lnTo>
                  <a:pt x="192855" y="12699"/>
                </a:lnTo>
                <a:lnTo>
                  <a:pt x="53892" y="461657"/>
                </a:lnTo>
                <a:lnTo>
                  <a:pt x="45288" y="461657"/>
                </a:lnTo>
                <a:lnTo>
                  <a:pt x="39217" y="466128"/>
                </a:lnTo>
                <a:close/>
              </a:path>
              <a:path w="196850" h="474980">
                <a:moveTo>
                  <a:pt x="192855" y="12699"/>
                </a:moveTo>
                <a:lnTo>
                  <a:pt x="188175" y="12699"/>
                </a:lnTo>
                <a:lnTo>
                  <a:pt x="182105" y="4470"/>
                </a:lnTo>
                <a:lnTo>
                  <a:pt x="195402" y="4470"/>
                </a:lnTo>
                <a:lnTo>
                  <a:pt x="192855" y="12699"/>
                </a:lnTo>
                <a:close/>
              </a:path>
              <a:path w="196850" h="474980">
                <a:moveTo>
                  <a:pt x="156172" y="12699"/>
                </a:moveTo>
                <a:lnTo>
                  <a:pt x="151498" y="12699"/>
                </a:lnTo>
                <a:lnTo>
                  <a:pt x="157556" y="8229"/>
                </a:lnTo>
                <a:lnTo>
                  <a:pt x="156172" y="12699"/>
                </a:lnTo>
                <a:close/>
              </a:path>
              <a:path w="196850" h="474980">
                <a:moveTo>
                  <a:pt x="179558" y="12699"/>
                </a:moveTo>
                <a:lnTo>
                  <a:pt x="156172" y="12699"/>
                </a:lnTo>
                <a:lnTo>
                  <a:pt x="157556" y="8229"/>
                </a:lnTo>
                <a:lnTo>
                  <a:pt x="180941" y="8229"/>
                </a:lnTo>
                <a:lnTo>
                  <a:pt x="179558" y="12699"/>
                </a:lnTo>
                <a:close/>
              </a:path>
              <a:path w="196850" h="474980">
                <a:moveTo>
                  <a:pt x="14668" y="469887"/>
                </a:moveTo>
                <a:lnTo>
                  <a:pt x="8610" y="461657"/>
                </a:lnTo>
                <a:lnTo>
                  <a:pt x="17215" y="461657"/>
                </a:lnTo>
                <a:lnTo>
                  <a:pt x="14668" y="469887"/>
                </a:lnTo>
                <a:close/>
              </a:path>
              <a:path w="196850" h="474980">
                <a:moveTo>
                  <a:pt x="51345" y="469887"/>
                </a:moveTo>
                <a:lnTo>
                  <a:pt x="14668" y="469887"/>
                </a:lnTo>
                <a:lnTo>
                  <a:pt x="17215" y="461657"/>
                </a:lnTo>
                <a:lnTo>
                  <a:pt x="40601" y="461657"/>
                </a:lnTo>
                <a:lnTo>
                  <a:pt x="39217" y="466128"/>
                </a:lnTo>
                <a:lnTo>
                  <a:pt x="52509" y="466128"/>
                </a:lnTo>
                <a:lnTo>
                  <a:pt x="51345" y="469887"/>
                </a:lnTo>
                <a:close/>
              </a:path>
              <a:path w="196850" h="474980">
                <a:moveTo>
                  <a:pt x="52509" y="466128"/>
                </a:moveTo>
                <a:lnTo>
                  <a:pt x="39217" y="466128"/>
                </a:lnTo>
                <a:lnTo>
                  <a:pt x="45288" y="461657"/>
                </a:lnTo>
                <a:lnTo>
                  <a:pt x="53892" y="461657"/>
                </a:lnTo>
                <a:lnTo>
                  <a:pt x="52509" y="466128"/>
                </a:lnTo>
                <a:close/>
              </a:path>
            </a:pathLst>
          </a:custGeom>
          <a:solidFill>
            <a:srgbClr val="FFFFFF">
              <a:alpha val="995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文本框 17"/>
          <p:cNvSpPr txBox="1"/>
          <p:nvPr/>
        </p:nvSpPr>
        <p:spPr>
          <a:xfrm>
            <a:off x="838200" y="838200"/>
            <a:ext cx="54121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①在左侧菜单，点击【填写</a:t>
            </a:r>
            <a:r>
              <a:rPr lang="zh-CN" altLang="en-US" sz="2000" b="1">
                <a:sym typeface="+mn-ea"/>
              </a:rPr>
              <a:t>参赛成员</a:t>
            </a:r>
            <a:r>
              <a:rPr lang="zh-CN" altLang="en-US" sz="2000" b="1"/>
              <a:t>】，进入</a:t>
            </a:r>
            <a:r>
              <a:rPr lang="zh-CN" altLang="en-US" sz="2000" b="1">
                <a:sym typeface="+mn-ea"/>
              </a:rPr>
              <a:t>参赛成员</a:t>
            </a:r>
            <a:r>
              <a:rPr lang="zh-CN" altLang="en-US" sz="2000" b="1"/>
              <a:t>信息界面</a:t>
            </a:r>
            <a:endParaRPr lang="zh-CN" altLang="en-US" sz="2000" b="1"/>
          </a:p>
        </p:txBody>
      </p:sp>
      <p:sp>
        <p:nvSpPr>
          <p:cNvPr id="12" name="右箭头 11"/>
          <p:cNvSpPr/>
          <p:nvPr/>
        </p:nvSpPr>
        <p:spPr>
          <a:xfrm>
            <a:off x="5196840" y="4902835"/>
            <a:ext cx="1142365" cy="381000"/>
          </a:xfrm>
          <a:prstGeom prst="rightArrow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385695" y="5334000"/>
            <a:ext cx="416369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②</a:t>
            </a:r>
            <a:r>
              <a:rPr lang="zh-CN" altLang="en-US" sz="2000" b="1">
                <a:sym typeface="+mn-ea"/>
              </a:rPr>
              <a:t>点击【新增成员】按钮</a:t>
            </a:r>
            <a:r>
              <a:rPr lang="zh-CN" altLang="en-US" sz="2000" b="1"/>
              <a:t>在弹出界面填写成员资料，点击【确定】保存</a:t>
            </a:r>
            <a:endParaRPr lang="zh-CN" altLang="en-US" sz="2000" b="1"/>
          </a:p>
        </p:txBody>
      </p:sp>
      <p:sp>
        <p:nvSpPr>
          <p:cNvPr id="22" name="文本框 21"/>
          <p:cNvSpPr txBox="1"/>
          <p:nvPr/>
        </p:nvSpPr>
        <p:spPr>
          <a:xfrm>
            <a:off x="9369425" y="778510"/>
            <a:ext cx="2386330" cy="4250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600" b="1">
                <a:solidFill>
                  <a:schemeClr val="accent1"/>
                </a:solidFill>
              </a:rPr>
              <a:t>填写</a:t>
            </a:r>
            <a:r>
              <a:rPr lang="en-US" altLang="zh-CN" sz="1600" b="1">
                <a:solidFill>
                  <a:schemeClr val="accent1"/>
                </a:solidFill>
              </a:rPr>
              <a:t>:</a:t>
            </a:r>
            <a:endParaRPr lang="en-US" alt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endParaRPr lang="en-US" alt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1.</a:t>
            </a:r>
            <a:r>
              <a:rPr lang="zh-CN" altLang="en-US" sz="1600" b="1">
                <a:solidFill>
                  <a:schemeClr val="accent1"/>
                </a:solidFill>
              </a:rPr>
              <a:t>选择成员类型</a:t>
            </a:r>
            <a:endParaRPr 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2.</a:t>
            </a:r>
            <a:r>
              <a:rPr lang="zh-CN" sz="1600" b="1">
                <a:solidFill>
                  <a:schemeClr val="accent1"/>
                </a:solidFill>
              </a:rPr>
              <a:t>成员姓名</a:t>
            </a:r>
            <a:endParaRPr 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3.</a:t>
            </a:r>
            <a:r>
              <a:rPr lang="zh-CN" altLang="en-US" sz="1600" b="1">
                <a:solidFill>
                  <a:schemeClr val="accent1"/>
                </a:solidFill>
              </a:rPr>
              <a:t>性别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4.</a:t>
            </a:r>
            <a:r>
              <a:rPr lang="zh-CN" altLang="en-US" sz="1600" b="1">
                <a:solidFill>
                  <a:schemeClr val="accent1"/>
                </a:solidFill>
              </a:rPr>
              <a:t>手机号码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5.</a:t>
            </a:r>
            <a:r>
              <a:rPr lang="zh-CN" altLang="en-US" sz="1600" b="1">
                <a:solidFill>
                  <a:schemeClr val="accent1"/>
                </a:solidFill>
              </a:rPr>
              <a:t>电子邮箱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6.</a:t>
            </a:r>
            <a:r>
              <a:rPr lang="zh-CN" altLang="en-US" sz="1600" b="1">
                <a:solidFill>
                  <a:schemeClr val="accent1"/>
                </a:solidFill>
              </a:rPr>
              <a:t>身份证号码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7.</a:t>
            </a:r>
            <a:r>
              <a:rPr lang="zh-CN" altLang="en-US" sz="1600" b="1">
                <a:solidFill>
                  <a:schemeClr val="accent1"/>
                </a:solidFill>
              </a:rPr>
              <a:t>上传身份证正反面照片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600" b="1">
                <a:solidFill>
                  <a:schemeClr val="accent1"/>
                </a:solidFill>
              </a:rPr>
              <a:t>最后点击【确定】完成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600" b="1">
                <a:solidFill>
                  <a:srgbClr val="C00000"/>
                </a:solidFill>
              </a:rPr>
              <a:t>备注：成员最少填写</a:t>
            </a:r>
            <a:r>
              <a:rPr lang="en-US" altLang="zh-CN" sz="1600" b="1">
                <a:solidFill>
                  <a:srgbClr val="C00000"/>
                </a:solidFill>
              </a:rPr>
              <a:t>1</a:t>
            </a:r>
            <a:r>
              <a:rPr lang="zh-CN" altLang="en-US" sz="1600" b="1">
                <a:solidFill>
                  <a:srgbClr val="C00000"/>
                </a:solidFill>
              </a:rPr>
              <a:t>名，最多</a:t>
            </a:r>
            <a:r>
              <a:rPr lang="en-US" altLang="zh-CN" sz="1600" b="1">
                <a:solidFill>
                  <a:srgbClr val="C00000"/>
                </a:solidFill>
              </a:rPr>
              <a:t>5</a:t>
            </a:r>
            <a:r>
              <a:rPr lang="zh-CN" altLang="en-US" sz="1600" b="1">
                <a:solidFill>
                  <a:srgbClr val="C00000"/>
                </a:solidFill>
              </a:rPr>
              <a:t>名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752600"/>
            <a:ext cx="4613910" cy="281114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914400"/>
            <a:ext cx="2910840" cy="562038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62355" y="257175"/>
            <a:ext cx="5715000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zh-CN" sz="2800" spc="204" dirty="0">
                <a:solidFill>
                  <a:srgbClr val="3E3E3E"/>
                </a:solidFill>
              </a:rPr>
              <a:t>提交项目参赛</a:t>
            </a:r>
            <a:endParaRPr lang="zh-CN" sz="2800" spc="960" dirty="0">
              <a:solidFill>
                <a:srgbClr val="3E3E3E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65746" y="339097"/>
            <a:ext cx="510566" cy="460987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15695" y="339852"/>
            <a:ext cx="178435" cy="462280"/>
          </a:xfrm>
          <a:custGeom>
            <a:avLst/>
            <a:gdLst/>
            <a:ahLst/>
            <a:cxnLst/>
            <a:rect l="l" t="t" r="r" b="b"/>
            <a:pathLst>
              <a:path w="178434" h="462280">
                <a:moveTo>
                  <a:pt x="36576" y="461772"/>
                </a:moveTo>
                <a:lnTo>
                  <a:pt x="0" y="461772"/>
                </a:lnTo>
                <a:lnTo>
                  <a:pt x="141732" y="0"/>
                </a:lnTo>
                <a:lnTo>
                  <a:pt x="178308" y="0"/>
                </a:lnTo>
                <a:lnTo>
                  <a:pt x="36576" y="4617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06437" y="332930"/>
            <a:ext cx="196850" cy="474980"/>
          </a:xfrm>
          <a:custGeom>
            <a:avLst/>
            <a:gdLst/>
            <a:ahLst/>
            <a:cxnLst/>
            <a:rect l="l" t="t" r="r" b="b"/>
            <a:pathLst>
              <a:path w="196850" h="474980">
                <a:moveTo>
                  <a:pt x="49961" y="474357"/>
                </a:moveTo>
                <a:lnTo>
                  <a:pt x="0" y="474357"/>
                </a:lnTo>
                <a:lnTo>
                  <a:pt x="146812" y="0"/>
                </a:lnTo>
                <a:lnTo>
                  <a:pt x="196786" y="0"/>
                </a:lnTo>
                <a:lnTo>
                  <a:pt x="195402" y="4470"/>
                </a:lnTo>
                <a:lnTo>
                  <a:pt x="182105" y="4470"/>
                </a:lnTo>
                <a:lnTo>
                  <a:pt x="180941" y="8229"/>
                </a:lnTo>
                <a:lnTo>
                  <a:pt x="157556" y="8229"/>
                </a:lnTo>
                <a:lnTo>
                  <a:pt x="151498" y="12699"/>
                </a:lnTo>
                <a:lnTo>
                  <a:pt x="156172" y="12699"/>
                </a:lnTo>
                <a:lnTo>
                  <a:pt x="17215" y="461657"/>
                </a:lnTo>
                <a:lnTo>
                  <a:pt x="8610" y="461657"/>
                </a:lnTo>
                <a:lnTo>
                  <a:pt x="14668" y="469887"/>
                </a:lnTo>
                <a:lnTo>
                  <a:pt x="51345" y="469887"/>
                </a:lnTo>
                <a:lnTo>
                  <a:pt x="49961" y="474357"/>
                </a:lnTo>
                <a:close/>
              </a:path>
              <a:path w="196850" h="474980">
                <a:moveTo>
                  <a:pt x="39217" y="466128"/>
                </a:moveTo>
                <a:lnTo>
                  <a:pt x="182105" y="4470"/>
                </a:lnTo>
                <a:lnTo>
                  <a:pt x="188175" y="12699"/>
                </a:lnTo>
                <a:lnTo>
                  <a:pt x="192855" y="12699"/>
                </a:lnTo>
                <a:lnTo>
                  <a:pt x="53892" y="461657"/>
                </a:lnTo>
                <a:lnTo>
                  <a:pt x="45288" y="461657"/>
                </a:lnTo>
                <a:lnTo>
                  <a:pt x="39217" y="466128"/>
                </a:lnTo>
                <a:close/>
              </a:path>
              <a:path w="196850" h="474980">
                <a:moveTo>
                  <a:pt x="192855" y="12699"/>
                </a:moveTo>
                <a:lnTo>
                  <a:pt x="188175" y="12699"/>
                </a:lnTo>
                <a:lnTo>
                  <a:pt x="182105" y="4470"/>
                </a:lnTo>
                <a:lnTo>
                  <a:pt x="195402" y="4470"/>
                </a:lnTo>
                <a:lnTo>
                  <a:pt x="192855" y="12699"/>
                </a:lnTo>
                <a:close/>
              </a:path>
              <a:path w="196850" h="474980">
                <a:moveTo>
                  <a:pt x="156172" y="12699"/>
                </a:moveTo>
                <a:lnTo>
                  <a:pt x="151498" y="12699"/>
                </a:lnTo>
                <a:lnTo>
                  <a:pt x="157556" y="8229"/>
                </a:lnTo>
                <a:lnTo>
                  <a:pt x="156172" y="12699"/>
                </a:lnTo>
                <a:close/>
              </a:path>
              <a:path w="196850" h="474980">
                <a:moveTo>
                  <a:pt x="179558" y="12699"/>
                </a:moveTo>
                <a:lnTo>
                  <a:pt x="156172" y="12699"/>
                </a:lnTo>
                <a:lnTo>
                  <a:pt x="157556" y="8229"/>
                </a:lnTo>
                <a:lnTo>
                  <a:pt x="180941" y="8229"/>
                </a:lnTo>
                <a:lnTo>
                  <a:pt x="179558" y="12699"/>
                </a:lnTo>
                <a:close/>
              </a:path>
              <a:path w="196850" h="474980">
                <a:moveTo>
                  <a:pt x="14668" y="469887"/>
                </a:moveTo>
                <a:lnTo>
                  <a:pt x="8610" y="461657"/>
                </a:lnTo>
                <a:lnTo>
                  <a:pt x="17215" y="461657"/>
                </a:lnTo>
                <a:lnTo>
                  <a:pt x="14668" y="469887"/>
                </a:lnTo>
                <a:close/>
              </a:path>
              <a:path w="196850" h="474980">
                <a:moveTo>
                  <a:pt x="51345" y="469887"/>
                </a:moveTo>
                <a:lnTo>
                  <a:pt x="14668" y="469887"/>
                </a:lnTo>
                <a:lnTo>
                  <a:pt x="17215" y="461657"/>
                </a:lnTo>
                <a:lnTo>
                  <a:pt x="40601" y="461657"/>
                </a:lnTo>
                <a:lnTo>
                  <a:pt x="39217" y="466128"/>
                </a:lnTo>
                <a:lnTo>
                  <a:pt x="52509" y="466128"/>
                </a:lnTo>
                <a:lnTo>
                  <a:pt x="51345" y="469887"/>
                </a:lnTo>
                <a:close/>
              </a:path>
              <a:path w="196850" h="474980">
                <a:moveTo>
                  <a:pt x="52509" y="466128"/>
                </a:moveTo>
                <a:lnTo>
                  <a:pt x="39217" y="466128"/>
                </a:lnTo>
                <a:lnTo>
                  <a:pt x="45288" y="461657"/>
                </a:lnTo>
                <a:lnTo>
                  <a:pt x="53892" y="461657"/>
                </a:lnTo>
                <a:lnTo>
                  <a:pt x="52509" y="466128"/>
                </a:lnTo>
                <a:close/>
              </a:path>
            </a:pathLst>
          </a:custGeom>
          <a:solidFill>
            <a:srgbClr val="FFFFFF">
              <a:alpha val="995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文本框 14"/>
          <p:cNvSpPr txBox="1"/>
          <p:nvPr/>
        </p:nvSpPr>
        <p:spPr>
          <a:xfrm>
            <a:off x="1447800" y="807720"/>
            <a:ext cx="955675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/>
              <a:t>        </a:t>
            </a:r>
            <a:r>
              <a:rPr lang="zh-CN" altLang="en-US" sz="2000" b="1"/>
              <a:t>确认所填写的所有信息和项目信息无误，即可进入</a:t>
            </a:r>
            <a:r>
              <a:rPr lang="zh-CN" sz="2000" b="1"/>
              <a:t>项目界面，在</a:t>
            </a:r>
            <a:r>
              <a:rPr lang="en-US" altLang="zh-CN" sz="2000" b="1"/>
              <a:t>“</a:t>
            </a:r>
            <a:r>
              <a:rPr lang="zh-CN" altLang="en-US" sz="2000" b="1"/>
              <a:t>已创建</a:t>
            </a:r>
            <a:r>
              <a:rPr lang="en-US" altLang="zh-CN" sz="2000" b="1"/>
              <a:t>”</a:t>
            </a:r>
            <a:r>
              <a:rPr lang="zh-CN" sz="2000" b="1"/>
              <a:t>列表的参赛项目的</a:t>
            </a:r>
            <a:r>
              <a:rPr lang="en-US" altLang="zh-CN" sz="2000" b="1"/>
              <a:t>“</a:t>
            </a:r>
            <a:r>
              <a:rPr lang="zh-CN" sz="2000" b="1"/>
              <a:t>操作栏</a:t>
            </a:r>
            <a:r>
              <a:rPr lang="en-US" altLang="zh-CN" sz="2000" b="1">
                <a:sym typeface="+mn-ea"/>
              </a:rPr>
              <a:t>”</a:t>
            </a:r>
            <a:r>
              <a:rPr lang="zh-CN" altLang="en-US" sz="2000" b="1">
                <a:sym typeface="+mn-ea"/>
              </a:rPr>
              <a:t>点击【</a:t>
            </a:r>
            <a:r>
              <a:rPr lang="zh-CN" altLang="en-US" sz="2000" b="1"/>
              <a:t>正式提交项目】按钮</a:t>
            </a:r>
            <a:r>
              <a:rPr lang="zh-CN" altLang="en-US" sz="2000" b="1">
                <a:sym typeface="+mn-ea"/>
              </a:rPr>
              <a:t>，已提交的项目会移动到</a:t>
            </a:r>
            <a:r>
              <a:rPr lang="en-US" altLang="zh-CN" sz="2000" b="1">
                <a:sym typeface="+mn-ea"/>
              </a:rPr>
              <a:t>“</a:t>
            </a:r>
            <a:r>
              <a:rPr lang="zh-CN" altLang="en-US" sz="2000" b="1">
                <a:sym typeface="+mn-ea"/>
              </a:rPr>
              <a:t>已提交</a:t>
            </a:r>
            <a:r>
              <a:rPr lang="en-US" altLang="zh-CN" sz="2000" b="1">
                <a:sym typeface="+mn-ea"/>
              </a:rPr>
              <a:t>”</a:t>
            </a:r>
            <a:r>
              <a:rPr lang="zh-CN" altLang="en-US" sz="2000" b="1">
                <a:sym typeface="+mn-ea"/>
              </a:rPr>
              <a:t>列表</a:t>
            </a:r>
            <a:endParaRPr lang="zh-CN" altLang="en-US" sz="2000" b="1"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209800"/>
            <a:ext cx="9438640" cy="21640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201" y="196087"/>
            <a:ext cx="372110" cy="386080"/>
          </a:xfrm>
          <a:custGeom>
            <a:avLst/>
            <a:gdLst/>
            <a:ahLst/>
            <a:cxnLst/>
            <a:rect l="l" t="t" r="r" b="b"/>
            <a:pathLst>
              <a:path w="372109" h="386080">
                <a:moveTo>
                  <a:pt x="238125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371716" y="0"/>
                </a:lnTo>
                <a:lnTo>
                  <a:pt x="238125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62953" y="196087"/>
            <a:ext cx="196215" cy="386080"/>
          </a:xfrm>
          <a:custGeom>
            <a:avLst/>
            <a:gdLst/>
            <a:ahLst/>
            <a:cxnLst/>
            <a:rect l="l" t="t" r="r" b="b"/>
            <a:pathLst>
              <a:path w="196215" h="386080">
                <a:moveTo>
                  <a:pt x="62471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196062" y="0"/>
                </a:lnTo>
                <a:lnTo>
                  <a:pt x="62471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15240"/>
            <a:ext cx="12192000" cy="6842759"/>
          </a:xfrm>
          <a:custGeom>
            <a:avLst/>
            <a:gdLst/>
            <a:ahLst/>
            <a:cxnLst/>
            <a:rect l="l" t="t" r="r" b="b"/>
            <a:pathLst>
              <a:path w="12192000" h="6842759">
                <a:moveTo>
                  <a:pt x="0" y="0"/>
                </a:moveTo>
                <a:lnTo>
                  <a:pt x="12192000" y="0"/>
                </a:lnTo>
                <a:lnTo>
                  <a:pt x="12192000" y="6842759"/>
                </a:lnTo>
                <a:lnTo>
                  <a:pt x="0" y="68427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94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52195" y="257175"/>
            <a:ext cx="354393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5" dirty="0">
                <a:solidFill>
                  <a:srgbClr val="3E3E3E"/>
                </a:solidFill>
              </a:rPr>
              <a:t>报名指引</a:t>
            </a:r>
            <a:r>
              <a:rPr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报名入口</a:t>
            </a:r>
            <a:endParaRPr lang="zh-CN" sz="2800" spc="760" dirty="0">
              <a:solidFill>
                <a:srgbClr val="3E3E3E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61188" y="336804"/>
            <a:ext cx="519684" cy="467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15695" y="339852"/>
            <a:ext cx="178435" cy="462280"/>
          </a:xfrm>
          <a:custGeom>
            <a:avLst/>
            <a:gdLst/>
            <a:ahLst/>
            <a:cxnLst/>
            <a:rect l="l" t="t" r="r" b="b"/>
            <a:pathLst>
              <a:path w="178434" h="462280">
                <a:moveTo>
                  <a:pt x="36576" y="461772"/>
                </a:moveTo>
                <a:lnTo>
                  <a:pt x="0" y="461772"/>
                </a:lnTo>
                <a:lnTo>
                  <a:pt x="141732" y="0"/>
                </a:lnTo>
                <a:lnTo>
                  <a:pt x="178308" y="0"/>
                </a:lnTo>
                <a:lnTo>
                  <a:pt x="36576" y="4617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06437" y="332930"/>
            <a:ext cx="196850" cy="474980"/>
          </a:xfrm>
          <a:custGeom>
            <a:avLst/>
            <a:gdLst/>
            <a:ahLst/>
            <a:cxnLst/>
            <a:rect l="l" t="t" r="r" b="b"/>
            <a:pathLst>
              <a:path w="196850" h="474980">
                <a:moveTo>
                  <a:pt x="49961" y="474357"/>
                </a:moveTo>
                <a:lnTo>
                  <a:pt x="0" y="474357"/>
                </a:lnTo>
                <a:lnTo>
                  <a:pt x="146812" y="0"/>
                </a:lnTo>
                <a:lnTo>
                  <a:pt x="196786" y="0"/>
                </a:lnTo>
                <a:lnTo>
                  <a:pt x="195402" y="4470"/>
                </a:lnTo>
                <a:lnTo>
                  <a:pt x="182105" y="4470"/>
                </a:lnTo>
                <a:lnTo>
                  <a:pt x="180941" y="8229"/>
                </a:lnTo>
                <a:lnTo>
                  <a:pt x="157556" y="8229"/>
                </a:lnTo>
                <a:lnTo>
                  <a:pt x="151498" y="12699"/>
                </a:lnTo>
                <a:lnTo>
                  <a:pt x="156172" y="12699"/>
                </a:lnTo>
                <a:lnTo>
                  <a:pt x="17215" y="461657"/>
                </a:lnTo>
                <a:lnTo>
                  <a:pt x="8610" y="461657"/>
                </a:lnTo>
                <a:lnTo>
                  <a:pt x="14668" y="469887"/>
                </a:lnTo>
                <a:lnTo>
                  <a:pt x="51345" y="469887"/>
                </a:lnTo>
                <a:lnTo>
                  <a:pt x="49961" y="474357"/>
                </a:lnTo>
                <a:close/>
              </a:path>
              <a:path w="196850" h="474980">
                <a:moveTo>
                  <a:pt x="39217" y="466128"/>
                </a:moveTo>
                <a:lnTo>
                  <a:pt x="182105" y="4470"/>
                </a:lnTo>
                <a:lnTo>
                  <a:pt x="188175" y="12699"/>
                </a:lnTo>
                <a:lnTo>
                  <a:pt x="192855" y="12699"/>
                </a:lnTo>
                <a:lnTo>
                  <a:pt x="53892" y="461657"/>
                </a:lnTo>
                <a:lnTo>
                  <a:pt x="45288" y="461657"/>
                </a:lnTo>
                <a:lnTo>
                  <a:pt x="39217" y="466128"/>
                </a:lnTo>
                <a:close/>
              </a:path>
              <a:path w="196850" h="474980">
                <a:moveTo>
                  <a:pt x="192855" y="12699"/>
                </a:moveTo>
                <a:lnTo>
                  <a:pt x="188175" y="12699"/>
                </a:lnTo>
                <a:lnTo>
                  <a:pt x="182105" y="4470"/>
                </a:lnTo>
                <a:lnTo>
                  <a:pt x="195402" y="4470"/>
                </a:lnTo>
                <a:lnTo>
                  <a:pt x="192855" y="12699"/>
                </a:lnTo>
                <a:close/>
              </a:path>
              <a:path w="196850" h="474980">
                <a:moveTo>
                  <a:pt x="156172" y="12699"/>
                </a:moveTo>
                <a:lnTo>
                  <a:pt x="151498" y="12699"/>
                </a:lnTo>
                <a:lnTo>
                  <a:pt x="157556" y="8229"/>
                </a:lnTo>
                <a:lnTo>
                  <a:pt x="156172" y="12699"/>
                </a:lnTo>
                <a:close/>
              </a:path>
              <a:path w="196850" h="474980">
                <a:moveTo>
                  <a:pt x="179558" y="12699"/>
                </a:moveTo>
                <a:lnTo>
                  <a:pt x="156172" y="12699"/>
                </a:lnTo>
                <a:lnTo>
                  <a:pt x="157556" y="8229"/>
                </a:lnTo>
                <a:lnTo>
                  <a:pt x="180941" y="8229"/>
                </a:lnTo>
                <a:lnTo>
                  <a:pt x="179558" y="12699"/>
                </a:lnTo>
                <a:close/>
              </a:path>
              <a:path w="196850" h="474980">
                <a:moveTo>
                  <a:pt x="14668" y="469887"/>
                </a:moveTo>
                <a:lnTo>
                  <a:pt x="8610" y="461657"/>
                </a:lnTo>
                <a:lnTo>
                  <a:pt x="17215" y="461657"/>
                </a:lnTo>
                <a:lnTo>
                  <a:pt x="14668" y="469887"/>
                </a:lnTo>
                <a:close/>
              </a:path>
              <a:path w="196850" h="474980">
                <a:moveTo>
                  <a:pt x="51345" y="469887"/>
                </a:moveTo>
                <a:lnTo>
                  <a:pt x="14668" y="469887"/>
                </a:lnTo>
                <a:lnTo>
                  <a:pt x="17215" y="461657"/>
                </a:lnTo>
                <a:lnTo>
                  <a:pt x="40601" y="461657"/>
                </a:lnTo>
                <a:lnTo>
                  <a:pt x="39217" y="466128"/>
                </a:lnTo>
                <a:lnTo>
                  <a:pt x="52509" y="466128"/>
                </a:lnTo>
                <a:lnTo>
                  <a:pt x="51345" y="469887"/>
                </a:lnTo>
                <a:close/>
              </a:path>
              <a:path w="196850" h="474980">
                <a:moveTo>
                  <a:pt x="52509" y="466128"/>
                </a:moveTo>
                <a:lnTo>
                  <a:pt x="39217" y="466128"/>
                </a:lnTo>
                <a:lnTo>
                  <a:pt x="45288" y="461657"/>
                </a:lnTo>
                <a:lnTo>
                  <a:pt x="53892" y="461657"/>
                </a:lnTo>
                <a:lnTo>
                  <a:pt x="52509" y="466128"/>
                </a:lnTo>
                <a:close/>
              </a:path>
            </a:pathLst>
          </a:custGeom>
          <a:solidFill>
            <a:srgbClr val="FFFFFF">
              <a:alpha val="995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文本框 14"/>
          <p:cNvSpPr txBox="1"/>
          <p:nvPr/>
        </p:nvSpPr>
        <p:spPr>
          <a:xfrm>
            <a:off x="762000" y="1040765"/>
            <a:ext cx="102870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/>
              <a:t>        </a:t>
            </a:r>
            <a:r>
              <a:rPr lang="zh-CN" altLang="en-US" sz="2400" b="1"/>
              <a:t>访问大赛官网（</a:t>
            </a:r>
            <a:r>
              <a:rPr sz="2400" u="sng" spc="-2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h</a:t>
            </a:r>
            <a:r>
              <a:rPr lang="en-US" sz="2400" u="sng" spc="-2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t</a:t>
            </a:r>
            <a:r>
              <a:rPr sz="2400" u="sng" spc="-2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tp:/</a:t>
            </a:r>
            <a:r>
              <a:rPr lang="en-US" sz="2400" u="sng" spc="-2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/</a:t>
            </a:r>
            <a:r>
              <a:rPr sz="2400" u="sng" spc="-2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i.gdsme.org</a:t>
            </a:r>
            <a:r>
              <a:rPr lang="zh-CN" sz="2400" u="sng" spc="-2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r>
              <a:rPr lang="zh-CN" altLang="en-US" sz="2400" b="1"/>
              <a:t>，点右上角</a:t>
            </a:r>
            <a:r>
              <a:rPr lang="en-US" altLang="zh-CN" sz="2400" b="1"/>
              <a:t>“</a:t>
            </a:r>
            <a:r>
              <a:rPr lang="zh-CN" altLang="en-US" sz="2400" b="1"/>
              <a:t>点击报名</a:t>
            </a:r>
            <a:r>
              <a:rPr lang="en-US" altLang="zh-CN" sz="2400" b="1"/>
              <a:t>”</a:t>
            </a:r>
            <a:r>
              <a:rPr lang="zh-CN" altLang="en-US" sz="2400" b="1"/>
              <a:t>进入报名平台进行注册或登录</a:t>
            </a:r>
            <a:endParaRPr lang="zh-CN" altLang="en-US" sz="2400" b="1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905000"/>
            <a:ext cx="6834505" cy="394843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4200" y="3733800"/>
            <a:ext cx="4443095" cy="2727960"/>
          </a:xfrm>
          <a:prstGeom prst="rect">
            <a:avLst/>
          </a:prstGeom>
        </p:spPr>
      </p:pic>
      <p:sp>
        <p:nvSpPr>
          <p:cNvPr id="11" name="右箭头 10"/>
          <p:cNvSpPr/>
          <p:nvPr/>
        </p:nvSpPr>
        <p:spPr>
          <a:xfrm rot="1620000">
            <a:off x="6521450" y="4321175"/>
            <a:ext cx="1371600" cy="52578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201" y="196087"/>
            <a:ext cx="372110" cy="386080"/>
          </a:xfrm>
          <a:custGeom>
            <a:avLst/>
            <a:gdLst/>
            <a:ahLst/>
            <a:cxnLst/>
            <a:rect l="l" t="t" r="r" b="b"/>
            <a:pathLst>
              <a:path w="372109" h="386080">
                <a:moveTo>
                  <a:pt x="238125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371716" y="0"/>
                </a:lnTo>
                <a:lnTo>
                  <a:pt x="238125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62953" y="196087"/>
            <a:ext cx="196215" cy="386080"/>
          </a:xfrm>
          <a:custGeom>
            <a:avLst/>
            <a:gdLst/>
            <a:ahLst/>
            <a:cxnLst/>
            <a:rect l="l" t="t" r="r" b="b"/>
            <a:pathLst>
              <a:path w="196215" h="386080">
                <a:moveTo>
                  <a:pt x="62471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196062" y="0"/>
                </a:lnTo>
                <a:lnTo>
                  <a:pt x="62471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15240"/>
            <a:ext cx="12192000" cy="6842759"/>
          </a:xfrm>
          <a:custGeom>
            <a:avLst/>
            <a:gdLst/>
            <a:ahLst/>
            <a:cxnLst/>
            <a:rect l="l" t="t" r="r" b="b"/>
            <a:pathLst>
              <a:path w="12192000" h="6842759">
                <a:moveTo>
                  <a:pt x="0" y="0"/>
                </a:moveTo>
                <a:lnTo>
                  <a:pt x="12192000" y="0"/>
                </a:lnTo>
                <a:lnTo>
                  <a:pt x="12192000" y="6842759"/>
                </a:lnTo>
                <a:lnTo>
                  <a:pt x="0" y="68427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94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52195" y="257175"/>
            <a:ext cx="377380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5" dirty="0">
                <a:solidFill>
                  <a:srgbClr val="3E3E3E"/>
                </a:solidFill>
              </a:rPr>
              <a:t>报名指引</a:t>
            </a:r>
            <a:r>
              <a:rPr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注册</a:t>
            </a:r>
            <a:endParaRPr lang="zh-CN" sz="2800" spc="760" dirty="0">
              <a:solidFill>
                <a:srgbClr val="3E3E3E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61188" y="336804"/>
            <a:ext cx="519684" cy="467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15695" y="339852"/>
            <a:ext cx="178435" cy="462280"/>
          </a:xfrm>
          <a:custGeom>
            <a:avLst/>
            <a:gdLst/>
            <a:ahLst/>
            <a:cxnLst/>
            <a:rect l="l" t="t" r="r" b="b"/>
            <a:pathLst>
              <a:path w="178434" h="462280">
                <a:moveTo>
                  <a:pt x="36576" y="461772"/>
                </a:moveTo>
                <a:lnTo>
                  <a:pt x="0" y="461772"/>
                </a:lnTo>
                <a:lnTo>
                  <a:pt x="141732" y="0"/>
                </a:lnTo>
                <a:lnTo>
                  <a:pt x="178308" y="0"/>
                </a:lnTo>
                <a:lnTo>
                  <a:pt x="36576" y="4617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06437" y="332930"/>
            <a:ext cx="196850" cy="474980"/>
          </a:xfrm>
          <a:custGeom>
            <a:avLst/>
            <a:gdLst/>
            <a:ahLst/>
            <a:cxnLst/>
            <a:rect l="l" t="t" r="r" b="b"/>
            <a:pathLst>
              <a:path w="196850" h="474980">
                <a:moveTo>
                  <a:pt x="49961" y="474357"/>
                </a:moveTo>
                <a:lnTo>
                  <a:pt x="0" y="474357"/>
                </a:lnTo>
                <a:lnTo>
                  <a:pt x="146812" y="0"/>
                </a:lnTo>
                <a:lnTo>
                  <a:pt x="196786" y="0"/>
                </a:lnTo>
                <a:lnTo>
                  <a:pt x="195402" y="4470"/>
                </a:lnTo>
                <a:lnTo>
                  <a:pt x="182105" y="4470"/>
                </a:lnTo>
                <a:lnTo>
                  <a:pt x="180941" y="8229"/>
                </a:lnTo>
                <a:lnTo>
                  <a:pt x="157556" y="8229"/>
                </a:lnTo>
                <a:lnTo>
                  <a:pt x="151498" y="12699"/>
                </a:lnTo>
                <a:lnTo>
                  <a:pt x="156172" y="12699"/>
                </a:lnTo>
                <a:lnTo>
                  <a:pt x="17215" y="461657"/>
                </a:lnTo>
                <a:lnTo>
                  <a:pt x="8610" y="461657"/>
                </a:lnTo>
                <a:lnTo>
                  <a:pt x="14668" y="469887"/>
                </a:lnTo>
                <a:lnTo>
                  <a:pt x="51345" y="469887"/>
                </a:lnTo>
                <a:lnTo>
                  <a:pt x="49961" y="474357"/>
                </a:lnTo>
                <a:close/>
              </a:path>
              <a:path w="196850" h="474980">
                <a:moveTo>
                  <a:pt x="39217" y="466128"/>
                </a:moveTo>
                <a:lnTo>
                  <a:pt x="182105" y="4470"/>
                </a:lnTo>
                <a:lnTo>
                  <a:pt x="188175" y="12699"/>
                </a:lnTo>
                <a:lnTo>
                  <a:pt x="192855" y="12699"/>
                </a:lnTo>
                <a:lnTo>
                  <a:pt x="53892" y="461657"/>
                </a:lnTo>
                <a:lnTo>
                  <a:pt x="45288" y="461657"/>
                </a:lnTo>
                <a:lnTo>
                  <a:pt x="39217" y="466128"/>
                </a:lnTo>
                <a:close/>
              </a:path>
              <a:path w="196850" h="474980">
                <a:moveTo>
                  <a:pt x="192855" y="12699"/>
                </a:moveTo>
                <a:lnTo>
                  <a:pt x="188175" y="12699"/>
                </a:lnTo>
                <a:lnTo>
                  <a:pt x="182105" y="4470"/>
                </a:lnTo>
                <a:lnTo>
                  <a:pt x="195402" y="4470"/>
                </a:lnTo>
                <a:lnTo>
                  <a:pt x="192855" y="12699"/>
                </a:lnTo>
                <a:close/>
              </a:path>
              <a:path w="196850" h="474980">
                <a:moveTo>
                  <a:pt x="156172" y="12699"/>
                </a:moveTo>
                <a:lnTo>
                  <a:pt x="151498" y="12699"/>
                </a:lnTo>
                <a:lnTo>
                  <a:pt x="157556" y="8229"/>
                </a:lnTo>
                <a:lnTo>
                  <a:pt x="156172" y="12699"/>
                </a:lnTo>
                <a:close/>
              </a:path>
              <a:path w="196850" h="474980">
                <a:moveTo>
                  <a:pt x="179558" y="12699"/>
                </a:moveTo>
                <a:lnTo>
                  <a:pt x="156172" y="12699"/>
                </a:lnTo>
                <a:lnTo>
                  <a:pt x="157556" y="8229"/>
                </a:lnTo>
                <a:lnTo>
                  <a:pt x="180941" y="8229"/>
                </a:lnTo>
                <a:lnTo>
                  <a:pt x="179558" y="12699"/>
                </a:lnTo>
                <a:close/>
              </a:path>
              <a:path w="196850" h="474980">
                <a:moveTo>
                  <a:pt x="14668" y="469887"/>
                </a:moveTo>
                <a:lnTo>
                  <a:pt x="8610" y="461657"/>
                </a:lnTo>
                <a:lnTo>
                  <a:pt x="17215" y="461657"/>
                </a:lnTo>
                <a:lnTo>
                  <a:pt x="14668" y="469887"/>
                </a:lnTo>
                <a:close/>
              </a:path>
              <a:path w="196850" h="474980">
                <a:moveTo>
                  <a:pt x="51345" y="469887"/>
                </a:moveTo>
                <a:lnTo>
                  <a:pt x="14668" y="469887"/>
                </a:lnTo>
                <a:lnTo>
                  <a:pt x="17215" y="461657"/>
                </a:lnTo>
                <a:lnTo>
                  <a:pt x="40601" y="461657"/>
                </a:lnTo>
                <a:lnTo>
                  <a:pt x="39217" y="466128"/>
                </a:lnTo>
                <a:lnTo>
                  <a:pt x="52509" y="466128"/>
                </a:lnTo>
                <a:lnTo>
                  <a:pt x="51345" y="469887"/>
                </a:lnTo>
                <a:close/>
              </a:path>
              <a:path w="196850" h="474980">
                <a:moveTo>
                  <a:pt x="52509" y="466128"/>
                </a:moveTo>
                <a:lnTo>
                  <a:pt x="39217" y="466128"/>
                </a:lnTo>
                <a:lnTo>
                  <a:pt x="45288" y="461657"/>
                </a:lnTo>
                <a:lnTo>
                  <a:pt x="53892" y="461657"/>
                </a:lnTo>
                <a:lnTo>
                  <a:pt x="52509" y="466128"/>
                </a:lnTo>
                <a:close/>
              </a:path>
            </a:pathLst>
          </a:custGeom>
          <a:solidFill>
            <a:srgbClr val="FFFFFF">
              <a:alpha val="995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文本框 14"/>
          <p:cNvSpPr txBox="1"/>
          <p:nvPr/>
        </p:nvSpPr>
        <p:spPr>
          <a:xfrm>
            <a:off x="838200" y="838200"/>
            <a:ext cx="44342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ym typeface="+mn-ea"/>
              </a:rPr>
              <a:t>       </a:t>
            </a:r>
            <a:r>
              <a:rPr lang="zh-CN" altLang="en-US" sz="2000" b="1"/>
              <a:t>新注册参赛者</a:t>
            </a:r>
            <a:r>
              <a:rPr lang="en-US" altLang="zh-CN" sz="2000" b="1"/>
              <a:t>,</a:t>
            </a:r>
            <a:r>
              <a:rPr lang="zh-CN" altLang="en-US" sz="2000" b="1"/>
              <a:t>点击登录按钮下方的【新用户立即注册】完成注册</a:t>
            </a:r>
            <a:endParaRPr lang="zh-CN" altLang="en-US" sz="2000" b="1"/>
          </a:p>
        </p:txBody>
      </p:sp>
      <p:sp>
        <p:nvSpPr>
          <p:cNvPr id="17" name="文本框 16"/>
          <p:cNvSpPr txBox="1"/>
          <p:nvPr/>
        </p:nvSpPr>
        <p:spPr>
          <a:xfrm>
            <a:off x="9372600" y="636270"/>
            <a:ext cx="2535555" cy="557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80000"/>
              </a:lnSpc>
            </a:pPr>
            <a:r>
              <a:rPr lang="zh-CN" b="1">
                <a:solidFill>
                  <a:schemeClr val="accent1"/>
                </a:solidFill>
              </a:rPr>
              <a:t>填写</a:t>
            </a:r>
            <a:r>
              <a:rPr lang="en-US" altLang="zh-CN" b="1">
                <a:solidFill>
                  <a:schemeClr val="accent1"/>
                </a:solidFill>
              </a:rPr>
              <a:t>:</a:t>
            </a:r>
            <a:endParaRPr lang="en-US" altLang="zh-CN" b="1">
              <a:solidFill>
                <a:schemeClr val="accent1"/>
              </a:solidFill>
            </a:endParaRPr>
          </a:p>
          <a:p>
            <a:pPr>
              <a:lnSpc>
                <a:spcPct val="180000"/>
              </a:lnSpc>
            </a:pPr>
            <a:r>
              <a:rPr lang="en-US" altLang="zh-CN" b="1">
                <a:solidFill>
                  <a:schemeClr val="accent1"/>
                </a:solidFill>
              </a:rPr>
              <a:t>1.</a:t>
            </a:r>
            <a:r>
              <a:rPr lang="zh-CN" b="1">
                <a:solidFill>
                  <a:schemeClr val="accent1"/>
                </a:solidFill>
              </a:rPr>
              <a:t>帐号</a:t>
            </a:r>
            <a:endParaRPr lang="zh-CN" b="1">
              <a:solidFill>
                <a:schemeClr val="accent1"/>
              </a:solidFill>
            </a:endParaRPr>
          </a:p>
          <a:p>
            <a:pPr>
              <a:lnSpc>
                <a:spcPct val="180000"/>
              </a:lnSpc>
            </a:pPr>
            <a:r>
              <a:rPr lang="en-US" altLang="zh-CN" b="1">
                <a:solidFill>
                  <a:schemeClr val="accent1"/>
                </a:solidFill>
              </a:rPr>
              <a:t>2.</a:t>
            </a:r>
            <a:r>
              <a:rPr lang="zh-CN" b="1">
                <a:solidFill>
                  <a:schemeClr val="accent1"/>
                </a:solidFill>
              </a:rPr>
              <a:t>密码</a:t>
            </a:r>
            <a:endParaRPr lang="zh-CN" b="1">
              <a:solidFill>
                <a:schemeClr val="accent1"/>
              </a:solidFill>
            </a:endParaRPr>
          </a:p>
          <a:p>
            <a:pPr>
              <a:lnSpc>
                <a:spcPct val="180000"/>
              </a:lnSpc>
            </a:pPr>
            <a:r>
              <a:rPr lang="en-US" altLang="zh-CN" b="1">
                <a:solidFill>
                  <a:schemeClr val="accent1"/>
                </a:solidFill>
              </a:rPr>
              <a:t>3.</a:t>
            </a:r>
            <a:r>
              <a:rPr lang="zh-CN" altLang="en-US" b="1">
                <a:solidFill>
                  <a:schemeClr val="accent1"/>
                </a:solidFill>
              </a:rPr>
              <a:t>确认密码</a:t>
            </a:r>
            <a:endParaRPr lang="zh-CN" altLang="en-US" b="1">
              <a:solidFill>
                <a:schemeClr val="accent1"/>
              </a:solidFill>
            </a:endParaRPr>
          </a:p>
          <a:p>
            <a:pPr>
              <a:lnSpc>
                <a:spcPct val="180000"/>
              </a:lnSpc>
            </a:pPr>
            <a:r>
              <a:rPr lang="en-US" altLang="zh-CN" b="1">
                <a:solidFill>
                  <a:schemeClr val="accent1"/>
                </a:solidFill>
              </a:rPr>
              <a:t>4.</a:t>
            </a:r>
            <a:r>
              <a:rPr lang="zh-CN" altLang="en-US" b="1">
                <a:solidFill>
                  <a:schemeClr val="accent1"/>
                </a:solidFill>
              </a:rPr>
              <a:t>填写手机号</a:t>
            </a:r>
            <a:endParaRPr lang="zh-CN" altLang="en-US" b="1">
              <a:solidFill>
                <a:schemeClr val="accent1"/>
              </a:solidFill>
            </a:endParaRPr>
          </a:p>
          <a:p>
            <a:pPr>
              <a:lnSpc>
                <a:spcPct val="180000"/>
              </a:lnSpc>
            </a:pPr>
            <a:r>
              <a:rPr lang="en-US" altLang="zh-CN" b="1">
                <a:solidFill>
                  <a:schemeClr val="accent1"/>
                </a:solidFill>
              </a:rPr>
              <a:t>5.</a:t>
            </a:r>
            <a:r>
              <a:rPr lang="zh-CN" altLang="en-US" b="1">
                <a:solidFill>
                  <a:schemeClr val="accent1"/>
                </a:solidFill>
              </a:rPr>
              <a:t>选择参赛组别（</a:t>
            </a:r>
            <a:r>
              <a:rPr lang="zh-CN" altLang="en-US" b="1">
                <a:solidFill>
                  <a:srgbClr val="FF0000"/>
                </a:solidFill>
              </a:rPr>
              <a:t>创业组细分为初创企业与创客团队</a:t>
            </a:r>
            <a:r>
              <a:rPr lang="zh-CN" altLang="en-US" b="1">
                <a:solidFill>
                  <a:schemeClr val="accent1"/>
                </a:solidFill>
              </a:rPr>
              <a:t>）</a:t>
            </a:r>
            <a:endParaRPr lang="zh-CN" altLang="en-US" b="1">
              <a:solidFill>
                <a:schemeClr val="accent1"/>
              </a:solidFill>
            </a:endParaRPr>
          </a:p>
          <a:p>
            <a:pPr>
              <a:lnSpc>
                <a:spcPct val="180000"/>
              </a:lnSpc>
            </a:pPr>
            <a:r>
              <a:rPr lang="en-US" altLang="zh-CN" b="1">
                <a:solidFill>
                  <a:schemeClr val="accent1"/>
                </a:solidFill>
              </a:rPr>
              <a:t>6.</a:t>
            </a:r>
            <a:r>
              <a:rPr lang="zh-CN" altLang="en-US" b="1">
                <a:solidFill>
                  <a:schemeClr val="accent1"/>
                </a:solidFill>
              </a:rPr>
              <a:t>输入验证码</a:t>
            </a:r>
            <a:endParaRPr lang="zh-CN" altLang="en-US" b="1">
              <a:solidFill>
                <a:schemeClr val="accent1"/>
              </a:solidFill>
            </a:endParaRPr>
          </a:p>
          <a:p>
            <a:pPr>
              <a:lnSpc>
                <a:spcPct val="180000"/>
              </a:lnSpc>
            </a:pPr>
            <a:r>
              <a:rPr lang="en-US" altLang="zh-CN" b="1">
                <a:solidFill>
                  <a:schemeClr val="accent1"/>
                </a:solidFill>
              </a:rPr>
              <a:t>7.</a:t>
            </a:r>
            <a:r>
              <a:rPr lang="zh-CN" altLang="en-US" b="1">
                <a:solidFill>
                  <a:schemeClr val="accent1"/>
                </a:solidFill>
              </a:rPr>
              <a:t>阅读并同意参赛须知</a:t>
            </a:r>
            <a:endParaRPr lang="zh-CN" altLang="en-US" b="1">
              <a:solidFill>
                <a:schemeClr val="accent1"/>
              </a:solidFill>
            </a:endParaRPr>
          </a:p>
          <a:p>
            <a:pPr>
              <a:lnSpc>
                <a:spcPct val="180000"/>
              </a:lnSpc>
            </a:pPr>
            <a:r>
              <a:rPr lang="zh-CN" altLang="en-US" b="1">
                <a:solidFill>
                  <a:schemeClr val="accent1"/>
                </a:solidFill>
              </a:rPr>
              <a:t>最后点击【注册】完成</a:t>
            </a:r>
            <a:endParaRPr lang="zh-CN" altLang="en-US" b="1">
              <a:solidFill>
                <a:schemeClr val="accent1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591945"/>
            <a:ext cx="4236159" cy="2160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4191000"/>
            <a:ext cx="4236159" cy="2160000"/>
          </a:xfrm>
          <a:prstGeom prst="rect">
            <a:avLst/>
          </a:prstGeom>
        </p:spPr>
      </p:pic>
      <p:sp>
        <p:nvSpPr>
          <p:cNvPr id="22" name="椭圆形标注 21"/>
          <p:cNvSpPr/>
          <p:nvPr/>
        </p:nvSpPr>
        <p:spPr>
          <a:xfrm>
            <a:off x="914400" y="2209800"/>
            <a:ext cx="1828800" cy="1828800"/>
          </a:xfrm>
          <a:prstGeom prst="wedgeEllipseCallout">
            <a:avLst>
              <a:gd name="adj1" fmla="val 73541"/>
              <a:gd name="adj2" fmla="val -6180"/>
            </a:avLst>
          </a:prstGeom>
          <a:blipFill rotWithShape="1"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右箭头 22"/>
          <p:cNvSpPr/>
          <p:nvPr/>
        </p:nvSpPr>
        <p:spPr>
          <a:xfrm rot="5400000">
            <a:off x="3613785" y="3625215"/>
            <a:ext cx="1070610" cy="52578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2600" y="762000"/>
            <a:ext cx="3628390" cy="52876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201" y="196087"/>
            <a:ext cx="372110" cy="386080"/>
          </a:xfrm>
          <a:custGeom>
            <a:avLst/>
            <a:gdLst/>
            <a:ahLst/>
            <a:cxnLst/>
            <a:rect l="l" t="t" r="r" b="b"/>
            <a:pathLst>
              <a:path w="372109" h="386080">
                <a:moveTo>
                  <a:pt x="238125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371716" y="0"/>
                </a:lnTo>
                <a:lnTo>
                  <a:pt x="238125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62953" y="196087"/>
            <a:ext cx="196215" cy="386080"/>
          </a:xfrm>
          <a:custGeom>
            <a:avLst/>
            <a:gdLst/>
            <a:ahLst/>
            <a:cxnLst/>
            <a:rect l="l" t="t" r="r" b="b"/>
            <a:pathLst>
              <a:path w="196215" h="386080">
                <a:moveTo>
                  <a:pt x="62471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196062" y="0"/>
                </a:lnTo>
                <a:lnTo>
                  <a:pt x="62471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15240"/>
            <a:ext cx="12192000" cy="6842759"/>
          </a:xfrm>
          <a:custGeom>
            <a:avLst/>
            <a:gdLst/>
            <a:ahLst/>
            <a:cxnLst/>
            <a:rect l="l" t="t" r="r" b="b"/>
            <a:pathLst>
              <a:path w="12192000" h="6842759">
                <a:moveTo>
                  <a:pt x="0" y="0"/>
                </a:moveTo>
                <a:lnTo>
                  <a:pt x="12192000" y="0"/>
                </a:lnTo>
                <a:lnTo>
                  <a:pt x="12192000" y="6842759"/>
                </a:lnTo>
                <a:lnTo>
                  <a:pt x="0" y="68427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94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52195" y="257175"/>
            <a:ext cx="377380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5" dirty="0">
                <a:solidFill>
                  <a:srgbClr val="3E3E3E"/>
                </a:solidFill>
              </a:rPr>
              <a:t>报名指引</a:t>
            </a:r>
            <a:r>
              <a:rPr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登录</a:t>
            </a:r>
            <a:endParaRPr lang="zh-CN" sz="2800" spc="760" dirty="0">
              <a:solidFill>
                <a:srgbClr val="3E3E3E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61188" y="336804"/>
            <a:ext cx="519684" cy="467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15695" y="339852"/>
            <a:ext cx="178435" cy="462280"/>
          </a:xfrm>
          <a:custGeom>
            <a:avLst/>
            <a:gdLst/>
            <a:ahLst/>
            <a:cxnLst/>
            <a:rect l="l" t="t" r="r" b="b"/>
            <a:pathLst>
              <a:path w="178434" h="462280">
                <a:moveTo>
                  <a:pt x="36576" y="461772"/>
                </a:moveTo>
                <a:lnTo>
                  <a:pt x="0" y="461772"/>
                </a:lnTo>
                <a:lnTo>
                  <a:pt x="141732" y="0"/>
                </a:lnTo>
                <a:lnTo>
                  <a:pt x="178308" y="0"/>
                </a:lnTo>
                <a:lnTo>
                  <a:pt x="36576" y="4617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06437" y="332930"/>
            <a:ext cx="196850" cy="474980"/>
          </a:xfrm>
          <a:custGeom>
            <a:avLst/>
            <a:gdLst/>
            <a:ahLst/>
            <a:cxnLst/>
            <a:rect l="l" t="t" r="r" b="b"/>
            <a:pathLst>
              <a:path w="196850" h="474980">
                <a:moveTo>
                  <a:pt x="49961" y="474357"/>
                </a:moveTo>
                <a:lnTo>
                  <a:pt x="0" y="474357"/>
                </a:lnTo>
                <a:lnTo>
                  <a:pt x="146812" y="0"/>
                </a:lnTo>
                <a:lnTo>
                  <a:pt x="196786" y="0"/>
                </a:lnTo>
                <a:lnTo>
                  <a:pt x="195402" y="4470"/>
                </a:lnTo>
                <a:lnTo>
                  <a:pt x="182105" y="4470"/>
                </a:lnTo>
                <a:lnTo>
                  <a:pt x="180941" y="8229"/>
                </a:lnTo>
                <a:lnTo>
                  <a:pt x="157556" y="8229"/>
                </a:lnTo>
                <a:lnTo>
                  <a:pt x="151498" y="12699"/>
                </a:lnTo>
                <a:lnTo>
                  <a:pt x="156172" y="12699"/>
                </a:lnTo>
                <a:lnTo>
                  <a:pt x="17215" y="461657"/>
                </a:lnTo>
                <a:lnTo>
                  <a:pt x="8610" y="461657"/>
                </a:lnTo>
                <a:lnTo>
                  <a:pt x="14668" y="469887"/>
                </a:lnTo>
                <a:lnTo>
                  <a:pt x="51345" y="469887"/>
                </a:lnTo>
                <a:lnTo>
                  <a:pt x="49961" y="474357"/>
                </a:lnTo>
                <a:close/>
              </a:path>
              <a:path w="196850" h="474980">
                <a:moveTo>
                  <a:pt x="39217" y="466128"/>
                </a:moveTo>
                <a:lnTo>
                  <a:pt x="182105" y="4470"/>
                </a:lnTo>
                <a:lnTo>
                  <a:pt x="188175" y="12699"/>
                </a:lnTo>
                <a:lnTo>
                  <a:pt x="192855" y="12699"/>
                </a:lnTo>
                <a:lnTo>
                  <a:pt x="53892" y="461657"/>
                </a:lnTo>
                <a:lnTo>
                  <a:pt x="45288" y="461657"/>
                </a:lnTo>
                <a:lnTo>
                  <a:pt x="39217" y="466128"/>
                </a:lnTo>
                <a:close/>
              </a:path>
              <a:path w="196850" h="474980">
                <a:moveTo>
                  <a:pt x="192855" y="12699"/>
                </a:moveTo>
                <a:lnTo>
                  <a:pt x="188175" y="12699"/>
                </a:lnTo>
                <a:lnTo>
                  <a:pt x="182105" y="4470"/>
                </a:lnTo>
                <a:lnTo>
                  <a:pt x="195402" y="4470"/>
                </a:lnTo>
                <a:lnTo>
                  <a:pt x="192855" y="12699"/>
                </a:lnTo>
                <a:close/>
              </a:path>
              <a:path w="196850" h="474980">
                <a:moveTo>
                  <a:pt x="156172" y="12699"/>
                </a:moveTo>
                <a:lnTo>
                  <a:pt x="151498" y="12699"/>
                </a:lnTo>
                <a:lnTo>
                  <a:pt x="157556" y="8229"/>
                </a:lnTo>
                <a:lnTo>
                  <a:pt x="156172" y="12699"/>
                </a:lnTo>
                <a:close/>
              </a:path>
              <a:path w="196850" h="474980">
                <a:moveTo>
                  <a:pt x="179558" y="12699"/>
                </a:moveTo>
                <a:lnTo>
                  <a:pt x="156172" y="12699"/>
                </a:lnTo>
                <a:lnTo>
                  <a:pt x="157556" y="8229"/>
                </a:lnTo>
                <a:lnTo>
                  <a:pt x="180941" y="8229"/>
                </a:lnTo>
                <a:lnTo>
                  <a:pt x="179558" y="12699"/>
                </a:lnTo>
                <a:close/>
              </a:path>
              <a:path w="196850" h="474980">
                <a:moveTo>
                  <a:pt x="14668" y="469887"/>
                </a:moveTo>
                <a:lnTo>
                  <a:pt x="8610" y="461657"/>
                </a:lnTo>
                <a:lnTo>
                  <a:pt x="17215" y="461657"/>
                </a:lnTo>
                <a:lnTo>
                  <a:pt x="14668" y="469887"/>
                </a:lnTo>
                <a:close/>
              </a:path>
              <a:path w="196850" h="474980">
                <a:moveTo>
                  <a:pt x="51345" y="469887"/>
                </a:moveTo>
                <a:lnTo>
                  <a:pt x="14668" y="469887"/>
                </a:lnTo>
                <a:lnTo>
                  <a:pt x="17215" y="461657"/>
                </a:lnTo>
                <a:lnTo>
                  <a:pt x="40601" y="461657"/>
                </a:lnTo>
                <a:lnTo>
                  <a:pt x="39217" y="466128"/>
                </a:lnTo>
                <a:lnTo>
                  <a:pt x="52509" y="466128"/>
                </a:lnTo>
                <a:lnTo>
                  <a:pt x="51345" y="469887"/>
                </a:lnTo>
                <a:close/>
              </a:path>
              <a:path w="196850" h="474980">
                <a:moveTo>
                  <a:pt x="52509" y="466128"/>
                </a:moveTo>
                <a:lnTo>
                  <a:pt x="39217" y="466128"/>
                </a:lnTo>
                <a:lnTo>
                  <a:pt x="45288" y="461657"/>
                </a:lnTo>
                <a:lnTo>
                  <a:pt x="53892" y="461657"/>
                </a:lnTo>
                <a:lnTo>
                  <a:pt x="52509" y="466128"/>
                </a:lnTo>
                <a:close/>
              </a:path>
            </a:pathLst>
          </a:custGeom>
          <a:solidFill>
            <a:srgbClr val="FFFFFF">
              <a:alpha val="995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文本框 14"/>
          <p:cNvSpPr txBox="1"/>
          <p:nvPr/>
        </p:nvSpPr>
        <p:spPr>
          <a:xfrm>
            <a:off x="990600" y="4343400"/>
            <a:ext cx="53670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ym typeface="+mn-ea"/>
              </a:rPr>
              <a:t>       </a:t>
            </a:r>
            <a:r>
              <a:rPr lang="zh-CN" altLang="en-US" sz="2400" b="1">
                <a:sym typeface="+mn-ea"/>
              </a:rPr>
              <a:t>已注册有帐号的参赛者，直接在首页登录。</a:t>
            </a:r>
            <a:r>
              <a:rPr lang="zh-CN" altLang="en-US" sz="2400" b="1"/>
              <a:t>新注册参赛者</a:t>
            </a:r>
            <a:r>
              <a:rPr lang="en-US" altLang="zh-CN" sz="2400" b="1"/>
              <a:t>,</a:t>
            </a:r>
            <a:r>
              <a:rPr lang="zh-CN" altLang="en-US" sz="2400" b="1"/>
              <a:t>点击登录按钮下方的【新用户立即注册】完成注册</a:t>
            </a:r>
            <a:endParaRPr lang="zh-CN" altLang="en-US" sz="2400" b="1"/>
          </a:p>
        </p:txBody>
      </p:sp>
      <p:sp>
        <p:nvSpPr>
          <p:cNvPr id="17" name="文本框 16"/>
          <p:cNvSpPr txBox="1"/>
          <p:nvPr/>
        </p:nvSpPr>
        <p:spPr>
          <a:xfrm>
            <a:off x="6858000" y="838200"/>
            <a:ext cx="47498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/>
              <a:t>填写帐号、密码、验证码，勾选记住密码，点【登录】进入系统</a:t>
            </a:r>
            <a:endParaRPr lang="zh-CN" sz="2400" b="1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745" y="1295400"/>
            <a:ext cx="5648213" cy="2880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1905000"/>
            <a:ext cx="3981450" cy="3952875"/>
          </a:xfrm>
          <a:prstGeom prst="rect">
            <a:avLst/>
          </a:prstGeom>
        </p:spPr>
      </p:pic>
      <p:sp>
        <p:nvSpPr>
          <p:cNvPr id="19" name="线形标注 2 18"/>
          <p:cNvSpPr/>
          <p:nvPr/>
        </p:nvSpPr>
        <p:spPr>
          <a:xfrm flipV="1">
            <a:off x="6929120" y="1667510"/>
            <a:ext cx="4436745" cy="4408805"/>
          </a:xfrm>
          <a:prstGeom prst="borderCallout2">
            <a:avLst>
              <a:gd name="adj1" fmla="val 42042"/>
              <a:gd name="adj2" fmla="val -1631"/>
              <a:gd name="adj3" fmla="val 41466"/>
              <a:gd name="adj4" fmla="val -12480"/>
              <a:gd name="adj5" fmla="val 69940"/>
              <a:gd name="adj6" fmla="val -58895"/>
            </a:avLst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201" y="196087"/>
            <a:ext cx="372110" cy="386080"/>
          </a:xfrm>
          <a:custGeom>
            <a:avLst/>
            <a:gdLst/>
            <a:ahLst/>
            <a:cxnLst/>
            <a:rect l="l" t="t" r="r" b="b"/>
            <a:pathLst>
              <a:path w="372109" h="386080">
                <a:moveTo>
                  <a:pt x="238125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371716" y="0"/>
                </a:lnTo>
                <a:lnTo>
                  <a:pt x="238125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62953" y="196087"/>
            <a:ext cx="196215" cy="386080"/>
          </a:xfrm>
          <a:custGeom>
            <a:avLst/>
            <a:gdLst/>
            <a:ahLst/>
            <a:cxnLst/>
            <a:rect l="l" t="t" r="r" b="b"/>
            <a:pathLst>
              <a:path w="196215" h="386080">
                <a:moveTo>
                  <a:pt x="62471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196062" y="0"/>
                </a:lnTo>
                <a:lnTo>
                  <a:pt x="62471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12192000" cy="6880860"/>
          </a:xfrm>
          <a:custGeom>
            <a:avLst/>
            <a:gdLst/>
            <a:ahLst/>
            <a:cxnLst/>
            <a:rect l="l" t="t" r="r" b="b"/>
            <a:pathLst>
              <a:path w="12192000" h="6842759">
                <a:moveTo>
                  <a:pt x="0" y="0"/>
                </a:moveTo>
                <a:lnTo>
                  <a:pt x="12192000" y="0"/>
                </a:lnTo>
                <a:lnTo>
                  <a:pt x="12192000" y="6842759"/>
                </a:lnTo>
                <a:lnTo>
                  <a:pt x="0" y="68427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94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52195" y="257175"/>
            <a:ext cx="7228840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5" dirty="0">
                <a:solidFill>
                  <a:srgbClr val="3E3E3E"/>
                </a:solidFill>
              </a:rPr>
              <a:t>报名指引</a:t>
            </a:r>
            <a:r>
              <a:rPr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企业组</a:t>
            </a:r>
            <a:r>
              <a:rPr lang="en-US" alt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-1.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填写企业信息</a:t>
            </a:r>
            <a:endParaRPr lang="zh-CN" altLang="en-US" sz="2800" spc="760" dirty="0">
              <a:solidFill>
                <a:srgbClr val="3E3E3E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61188" y="336804"/>
            <a:ext cx="519684" cy="467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15695" y="339852"/>
            <a:ext cx="178435" cy="462280"/>
          </a:xfrm>
          <a:custGeom>
            <a:avLst/>
            <a:gdLst/>
            <a:ahLst/>
            <a:cxnLst/>
            <a:rect l="l" t="t" r="r" b="b"/>
            <a:pathLst>
              <a:path w="178434" h="462280">
                <a:moveTo>
                  <a:pt x="36576" y="461772"/>
                </a:moveTo>
                <a:lnTo>
                  <a:pt x="0" y="461772"/>
                </a:lnTo>
                <a:lnTo>
                  <a:pt x="141732" y="0"/>
                </a:lnTo>
                <a:lnTo>
                  <a:pt x="178308" y="0"/>
                </a:lnTo>
                <a:lnTo>
                  <a:pt x="36576" y="4617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06437" y="332930"/>
            <a:ext cx="196850" cy="474980"/>
          </a:xfrm>
          <a:custGeom>
            <a:avLst/>
            <a:gdLst/>
            <a:ahLst/>
            <a:cxnLst/>
            <a:rect l="l" t="t" r="r" b="b"/>
            <a:pathLst>
              <a:path w="196850" h="474980">
                <a:moveTo>
                  <a:pt x="49961" y="474357"/>
                </a:moveTo>
                <a:lnTo>
                  <a:pt x="0" y="474357"/>
                </a:lnTo>
                <a:lnTo>
                  <a:pt x="146812" y="0"/>
                </a:lnTo>
                <a:lnTo>
                  <a:pt x="196786" y="0"/>
                </a:lnTo>
                <a:lnTo>
                  <a:pt x="195402" y="4470"/>
                </a:lnTo>
                <a:lnTo>
                  <a:pt x="182105" y="4470"/>
                </a:lnTo>
                <a:lnTo>
                  <a:pt x="180941" y="8229"/>
                </a:lnTo>
                <a:lnTo>
                  <a:pt x="157556" y="8229"/>
                </a:lnTo>
                <a:lnTo>
                  <a:pt x="151498" y="12699"/>
                </a:lnTo>
                <a:lnTo>
                  <a:pt x="156172" y="12699"/>
                </a:lnTo>
                <a:lnTo>
                  <a:pt x="17215" y="461657"/>
                </a:lnTo>
                <a:lnTo>
                  <a:pt x="8610" y="461657"/>
                </a:lnTo>
                <a:lnTo>
                  <a:pt x="14668" y="469887"/>
                </a:lnTo>
                <a:lnTo>
                  <a:pt x="51345" y="469887"/>
                </a:lnTo>
                <a:lnTo>
                  <a:pt x="49961" y="474357"/>
                </a:lnTo>
                <a:close/>
              </a:path>
              <a:path w="196850" h="474980">
                <a:moveTo>
                  <a:pt x="39217" y="466128"/>
                </a:moveTo>
                <a:lnTo>
                  <a:pt x="182105" y="4470"/>
                </a:lnTo>
                <a:lnTo>
                  <a:pt x="188175" y="12699"/>
                </a:lnTo>
                <a:lnTo>
                  <a:pt x="192855" y="12699"/>
                </a:lnTo>
                <a:lnTo>
                  <a:pt x="53892" y="461657"/>
                </a:lnTo>
                <a:lnTo>
                  <a:pt x="45288" y="461657"/>
                </a:lnTo>
                <a:lnTo>
                  <a:pt x="39217" y="466128"/>
                </a:lnTo>
                <a:close/>
              </a:path>
              <a:path w="196850" h="474980">
                <a:moveTo>
                  <a:pt x="192855" y="12699"/>
                </a:moveTo>
                <a:lnTo>
                  <a:pt x="188175" y="12699"/>
                </a:lnTo>
                <a:lnTo>
                  <a:pt x="182105" y="4470"/>
                </a:lnTo>
                <a:lnTo>
                  <a:pt x="195402" y="4470"/>
                </a:lnTo>
                <a:lnTo>
                  <a:pt x="192855" y="12699"/>
                </a:lnTo>
                <a:close/>
              </a:path>
              <a:path w="196850" h="474980">
                <a:moveTo>
                  <a:pt x="156172" y="12699"/>
                </a:moveTo>
                <a:lnTo>
                  <a:pt x="151498" y="12699"/>
                </a:lnTo>
                <a:lnTo>
                  <a:pt x="157556" y="8229"/>
                </a:lnTo>
                <a:lnTo>
                  <a:pt x="156172" y="12699"/>
                </a:lnTo>
                <a:close/>
              </a:path>
              <a:path w="196850" h="474980">
                <a:moveTo>
                  <a:pt x="179558" y="12699"/>
                </a:moveTo>
                <a:lnTo>
                  <a:pt x="156172" y="12699"/>
                </a:lnTo>
                <a:lnTo>
                  <a:pt x="157556" y="8229"/>
                </a:lnTo>
                <a:lnTo>
                  <a:pt x="180941" y="8229"/>
                </a:lnTo>
                <a:lnTo>
                  <a:pt x="179558" y="12699"/>
                </a:lnTo>
                <a:close/>
              </a:path>
              <a:path w="196850" h="474980">
                <a:moveTo>
                  <a:pt x="14668" y="469887"/>
                </a:moveTo>
                <a:lnTo>
                  <a:pt x="8610" y="461657"/>
                </a:lnTo>
                <a:lnTo>
                  <a:pt x="17215" y="461657"/>
                </a:lnTo>
                <a:lnTo>
                  <a:pt x="14668" y="469887"/>
                </a:lnTo>
                <a:close/>
              </a:path>
              <a:path w="196850" h="474980">
                <a:moveTo>
                  <a:pt x="51345" y="469887"/>
                </a:moveTo>
                <a:lnTo>
                  <a:pt x="14668" y="469887"/>
                </a:lnTo>
                <a:lnTo>
                  <a:pt x="17215" y="461657"/>
                </a:lnTo>
                <a:lnTo>
                  <a:pt x="40601" y="461657"/>
                </a:lnTo>
                <a:lnTo>
                  <a:pt x="39217" y="466128"/>
                </a:lnTo>
                <a:lnTo>
                  <a:pt x="52509" y="466128"/>
                </a:lnTo>
                <a:lnTo>
                  <a:pt x="51345" y="469887"/>
                </a:lnTo>
                <a:close/>
              </a:path>
              <a:path w="196850" h="474980">
                <a:moveTo>
                  <a:pt x="52509" y="466128"/>
                </a:moveTo>
                <a:lnTo>
                  <a:pt x="39217" y="466128"/>
                </a:lnTo>
                <a:lnTo>
                  <a:pt x="45288" y="461657"/>
                </a:lnTo>
                <a:lnTo>
                  <a:pt x="53892" y="461657"/>
                </a:lnTo>
                <a:lnTo>
                  <a:pt x="52509" y="466128"/>
                </a:lnTo>
                <a:close/>
              </a:path>
            </a:pathLst>
          </a:custGeom>
          <a:solidFill>
            <a:srgbClr val="FFFFFF">
              <a:alpha val="995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右箭头 15"/>
          <p:cNvSpPr/>
          <p:nvPr/>
        </p:nvSpPr>
        <p:spPr>
          <a:xfrm>
            <a:off x="5486400" y="4343400"/>
            <a:ext cx="829310" cy="381000"/>
          </a:xfrm>
          <a:prstGeom prst="rightArrow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838200" y="838200"/>
            <a:ext cx="54121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①在左侧菜单，点击【填写企业信息】，进入企业信息界面</a:t>
            </a:r>
            <a:endParaRPr lang="zh-CN" altLang="en-US" sz="2000" b="1"/>
          </a:p>
        </p:txBody>
      </p:sp>
      <p:sp>
        <p:nvSpPr>
          <p:cNvPr id="19" name="文本框 18"/>
          <p:cNvSpPr txBox="1"/>
          <p:nvPr/>
        </p:nvSpPr>
        <p:spPr>
          <a:xfrm>
            <a:off x="1981200" y="4952365"/>
            <a:ext cx="441769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②点击【填写企业信息】按钮，然后在弹出界面填写企业信息，点击【确定】保存</a:t>
            </a:r>
            <a:endParaRPr lang="zh-CN" altLang="en-US" sz="2000" b="1"/>
          </a:p>
        </p:txBody>
      </p:sp>
      <p:sp>
        <p:nvSpPr>
          <p:cNvPr id="21" name="文本框 20"/>
          <p:cNvSpPr txBox="1"/>
          <p:nvPr/>
        </p:nvSpPr>
        <p:spPr>
          <a:xfrm>
            <a:off x="9445625" y="685800"/>
            <a:ext cx="2386330" cy="4570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600" b="1">
                <a:solidFill>
                  <a:schemeClr val="accent1"/>
                </a:solidFill>
              </a:rPr>
              <a:t>填写</a:t>
            </a:r>
            <a:r>
              <a:rPr lang="en-US" altLang="zh-CN" sz="1600" b="1">
                <a:solidFill>
                  <a:schemeClr val="accent1"/>
                </a:solidFill>
              </a:rPr>
              <a:t>:</a:t>
            </a:r>
            <a:endParaRPr lang="en-US" alt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1.</a:t>
            </a:r>
            <a:r>
              <a:rPr lang="zh-CN" sz="1600" b="1">
                <a:solidFill>
                  <a:schemeClr val="accent1"/>
                </a:solidFill>
                <a:sym typeface="+mn-ea"/>
              </a:rPr>
              <a:t>企业名称</a:t>
            </a:r>
            <a:endParaRPr 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2.</a:t>
            </a:r>
            <a:r>
              <a:rPr lang="zh-CN" sz="1600" b="1">
                <a:solidFill>
                  <a:schemeClr val="accent1"/>
                </a:solidFill>
              </a:rPr>
              <a:t>统一社会信用代码</a:t>
            </a:r>
            <a:endParaRPr 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3.</a:t>
            </a:r>
            <a:r>
              <a:rPr lang="zh-CN" altLang="en-US" sz="1600" b="1">
                <a:solidFill>
                  <a:schemeClr val="accent1"/>
                </a:solidFill>
              </a:rPr>
              <a:t>上传营业执照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4.</a:t>
            </a:r>
            <a:r>
              <a:rPr lang="zh-CN" altLang="en-US" sz="1600" b="1">
                <a:solidFill>
                  <a:schemeClr val="accent1"/>
                </a:solidFill>
              </a:rPr>
              <a:t>企业联系邮箱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5.</a:t>
            </a:r>
            <a:r>
              <a:rPr lang="zh-CN" altLang="en-US" sz="1600" b="1">
                <a:solidFill>
                  <a:schemeClr val="accent1"/>
                </a:solidFill>
              </a:rPr>
              <a:t>所在地区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6.</a:t>
            </a:r>
            <a:r>
              <a:rPr lang="zh-CN" altLang="en-US" sz="1600" b="1">
                <a:solidFill>
                  <a:schemeClr val="accent1"/>
                </a:solidFill>
              </a:rPr>
              <a:t>可以对地区进行说明（可不填）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7.</a:t>
            </a:r>
            <a:r>
              <a:rPr lang="zh-CN" altLang="en-US" sz="1600" b="1">
                <a:solidFill>
                  <a:schemeClr val="accent1"/>
                </a:solidFill>
              </a:rPr>
              <a:t>选择企业是否有如左图所示的资质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600" b="1">
                <a:solidFill>
                  <a:schemeClr val="accent1"/>
                </a:solidFill>
              </a:rPr>
              <a:t>最后点击【确定】完成</a:t>
            </a:r>
            <a:endParaRPr lang="zh-CN" altLang="en-US" sz="1600" b="1">
              <a:solidFill>
                <a:schemeClr val="accent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rcRect r="28651"/>
          <a:stretch>
            <a:fillRect/>
          </a:stretch>
        </p:blipFill>
        <p:spPr>
          <a:xfrm>
            <a:off x="228600" y="1524000"/>
            <a:ext cx="6096000" cy="236410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858520"/>
            <a:ext cx="2872105" cy="51085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201" y="196087"/>
            <a:ext cx="372110" cy="386080"/>
          </a:xfrm>
          <a:custGeom>
            <a:avLst/>
            <a:gdLst/>
            <a:ahLst/>
            <a:cxnLst/>
            <a:rect l="l" t="t" r="r" b="b"/>
            <a:pathLst>
              <a:path w="372109" h="386080">
                <a:moveTo>
                  <a:pt x="238125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371716" y="0"/>
                </a:lnTo>
                <a:lnTo>
                  <a:pt x="238125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62953" y="196087"/>
            <a:ext cx="196215" cy="386080"/>
          </a:xfrm>
          <a:custGeom>
            <a:avLst/>
            <a:gdLst/>
            <a:ahLst/>
            <a:cxnLst/>
            <a:rect l="l" t="t" r="r" b="b"/>
            <a:pathLst>
              <a:path w="196215" h="386080">
                <a:moveTo>
                  <a:pt x="62471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196062" y="0"/>
                </a:lnTo>
                <a:lnTo>
                  <a:pt x="62471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12192000" cy="6880860"/>
          </a:xfrm>
          <a:custGeom>
            <a:avLst/>
            <a:gdLst/>
            <a:ahLst/>
            <a:cxnLst/>
            <a:rect l="l" t="t" r="r" b="b"/>
            <a:pathLst>
              <a:path w="12192000" h="6842759">
                <a:moveTo>
                  <a:pt x="0" y="0"/>
                </a:moveTo>
                <a:lnTo>
                  <a:pt x="12192000" y="0"/>
                </a:lnTo>
                <a:lnTo>
                  <a:pt x="12192000" y="6842759"/>
                </a:lnTo>
                <a:lnTo>
                  <a:pt x="0" y="68427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94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52195" y="257175"/>
            <a:ext cx="7228840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5" dirty="0">
                <a:solidFill>
                  <a:srgbClr val="3E3E3E"/>
                </a:solidFill>
              </a:rPr>
              <a:t>报名指引</a:t>
            </a:r>
            <a:r>
              <a:rPr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企业组</a:t>
            </a:r>
            <a:r>
              <a:rPr lang="en-US" alt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-2.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填写项目资料</a:t>
            </a:r>
            <a:endParaRPr lang="en-US" altLang="zh-CN" sz="2800" spc="760" dirty="0">
              <a:solidFill>
                <a:srgbClr val="3E3E3E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61188" y="336804"/>
            <a:ext cx="519684" cy="467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15695" y="339852"/>
            <a:ext cx="178435" cy="462280"/>
          </a:xfrm>
          <a:custGeom>
            <a:avLst/>
            <a:gdLst/>
            <a:ahLst/>
            <a:cxnLst/>
            <a:rect l="l" t="t" r="r" b="b"/>
            <a:pathLst>
              <a:path w="178434" h="462280">
                <a:moveTo>
                  <a:pt x="36576" y="461772"/>
                </a:moveTo>
                <a:lnTo>
                  <a:pt x="0" y="461772"/>
                </a:lnTo>
                <a:lnTo>
                  <a:pt x="141732" y="0"/>
                </a:lnTo>
                <a:lnTo>
                  <a:pt x="178308" y="0"/>
                </a:lnTo>
                <a:lnTo>
                  <a:pt x="36576" y="4617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06437" y="332930"/>
            <a:ext cx="196850" cy="474980"/>
          </a:xfrm>
          <a:custGeom>
            <a:avLst/>
            <a:gdLst/>
            <a:ahLst/>
            <a:cxnLst/>
            <a:rect l="l" t="t" r="r" b="b"/>
            <a:pathLst>
              <a:path w="196850" h="474980">
                <a:moveTo>
                  <a:pt x="49961" y="474357"/>
                </a:moveTo>
                <a:lnTo>
                  <a:pt x="0" y="474357"/>
                </a:lnTo>
                <a:lnTo>
                  <a:pt x="146812" y="0"/>
                </a:lnTo>
                <a:lnTo>
                  <a:pt x="196786" y="0"/>
                </a:lnTo>
                <a:lnTo>
                  <a:pt x="195402" y="4470"/>
                </a:lnTo>
                <a:lnTo>
                  <a:pt x="182105" y="4470"/>
                </a:lnTo>
                <a:lnTo>
                  <a:pt x="180941" y="8229"/>
                </a:lnTo>
                <a:lnTo>
                  <a:pt x="157556" y="8229"/>
                </a:lnTo>
                <a:lnTo>
                  <a:pt x="151498" y="12699"/>
                </a:lnTo>
                <a:lnTo>
                  <a:pt x="156172" y="12699"/>
                </a:lnTo>
                <a:lnTo>
                  <a:pt x="17215" y="461657"/>
                </a:lnTo>
                <a:lnTo>
                  <a:pt x="8610" y="461657"/>
                </a:lnTo>
                <a:lnTo>
                  <a:pt x="14668" y="469887"/>
                </a:lnTo>
                <a:lnTo>
                  <a:pt x="51345" y="469887"/>
                </a:lnTo>
                <a:lnTo>
                  <a:pt x="49961" y="474357"/>
                </a:lnTo>
                <a:close/>
              </a:path>
              <a:path w="196850" h="474980">
                <a:moveTo>
                  <a:pt x="39217" y="466128"/>
                </a:moveTo>
                <a:lnTo>
                  <a:pt x="182105" y="4470"/>
                </a:lnTo>
                <a:lnTo>
                  <a:pt x="188175" y="12699"/>
                </a:lnTo>
                <a:lnTo>
                  <a:pt x="192855" y="12699"/>
                </a:lnTo>
                <a:lnTo>
                  <a:pt x="53892" y="461657"/>
                </a:lnTo>
                <a:lnTo>
                  <a:pt x="45288" y="461657"/>
                </a:lnTo>
                <a:lnTo>
                  <a:pt x="39217" y="466128"/>
                </a:lnTo>
                <a:close/>
              </a:path>
              <a:path w="196850" h="474980">
                <a:moveTo>
                  <a:pt x="192855" y="12699"/>
                </a:moveTo>
                <a:lnTo>
                  <a:pt x="188175" y="12699"/>
                </a:lnTo>
                <a:lnTo>
                  <a:pt x="182105" y="4470"/>
                </a:lnTo>
                <a:lnTo>
                  <a:pt x="195402" y="4470"/>
                </a:lnTo>
                <a:lnTo>
                  <a:pt x="192855" y="12699"/>
                </a:lnTo>
                <a:close/>
              </a:path>
              <a:path w="196850" h="474980">
                <a:moveTo>
                  <a:pt x="156172" y="12699"/>
                </a:moveTo>
                <a:lnTo>
                  <a:pt x="151498" y="12699"/>
                </a:lnTo>
                <a:lnTo>
                  <a:pt x="157556" y="8229"/>
                </a:lnTo>
                <a:lnTo>
                  <a:pt x="156172" y="12699"/>
                </a:lnTo>
                <a:close/>
              </a:path>
              <a:path w="196850" h="474980">
                <a:moveTo>
                  <a:pt x="179558" y="12699"/>
                </a:moveTo>
                <a:lnTo>
                  <a:pt x="156172" y="12699"/>
                </a:lnTo>
                <a:lnTo>
                  <a:pt x="157556" y="8229"/>
                </a:lnTo>
                <a:lnTo>
                  <a:pt x="180941" y="8229"/>
                </a:lnTo>
                <a:lnTo>
                  <a:pt x="179558" y="12699"/>
                </a:lnTo>
                <a:close/>
              </a:path>
              <a:path w="196850" h="474980">
                <a:moveTo>
                  <a:pt x="14668" y="469887"/>
                </a:moveTo>
                <a:lnTo>
                  <a:pt x="8610" y="461657"/>
                </a:lnTo>
                <a:lnTo>
                  <a:pt x="17215" y="461657"/>
                </a:lnTo>
                <a:lnTo>
                  <a:pt x="14668" y="469887"/>
                </a:lnTo>
                <a:close/>
              </a:path>
              <a:path w="196850" h="474980">
                <a:moveTo>
                  <a:pt x="51345" y="469887"/>
                </a:moveTo>
                <a:lnTo>
                  <a:pt x="14668" y="469887"/>
                </a:lnTo>
                <a:lnTo>
                  <a:pt x="17215" y="461657"/>
                </a:lnTo>
                <a:lnTo>
                  <a:pt x="40601" y="461657"/>
                </a:lnTo>
                <a:lnTo>
                  <a:pt x="39217" y="466128"/>
                </a:lnTo>
                <a:lnTo>
                  <a:pt x="52509" y="466128"/>
                </a:lnTo>
                <a:lnTo>
                  <a:pt x="51345" y="469887"/>
                </a:lnTo>
                <a:close/>
              </a:path>
              <a:path w="196850" h="474980">
                <a:moveTo>
                  <a:pt x="52509" y="466128"/>
                </a:moveTo>
                <a:lnTo>
                  <a:pt x="39217" y="466128"/>
                </a:lnTo>
                <a:lnTo>
                  <a:pt x="45288" y="461657"/>
                </a:lnTo>
                <a:lnTo>
                  <a:pt x="53892" y="461657"/>
                </a:lnTo>
                <a:lnTo>
                  <a:pt x="52509" y="466128"/>
                </a:lnTo>
                <a:close/>
              </a:path>
            </a:pathLst>
          </a:custGeom>
          <a:solidFill>
            <a:srgbClr val="FFFFFF">
              <a:alpha val="995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右箭头 15"/>
          <p:cNvSpPr/>
          <p:nvPr/>
        </p:nvSpPr>
        <p:spPr>
          <a:xfrm>
            <a:off x="5196840" y="4902835"/>
            <a:ext cx="1142365" cy="381000"/>
          </a:xfrm>
          <a:prstGeom prst="rightArrow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838200" y="838200"/>
            <a:ext cx="54121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①在左侧菜单，点击【填写项目资料】，进入</a:t>
            </a:r>
            <a:r>
              <a:rPr lang="zh-CN" altLang="en-US" sz="2000" b="1">
                <a:sym typeface="+mn-ea"/>
              </a:rPr>
              <a:t>项目资料</a:t>
            </a:r>
            <a:r>
              <a:rPr lang="zh-CN" altLang="en-US" sz="2000" b="1"/>
              <a:t>界面</a:t>
            </a:r>
            <a:endParaRPr lang="zh-CN" altLang="en-US" sz="2000" b="1"/>
          </a:p>
        </p:txBody>
      </p:sp>
      <p:sp>
        <p:nvSpPr>
          <p:cNvPr id="19" name="文本框 18"/>
          <p:cNvSpPr txBox="1"/>
          <p:nvPr/>
        </p:nvSpPr>
        <p:spPr>
          <a:xfrm>
            <a:off x="2385695" y="5334000"/>
            <a:ext cx="416369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②</a:t>
            </a:r>
            <a:r>
              <a:rPr lang="zh-CN" altLang="en-US" sz="2000" b="1">
                <a:sym typeface="+mn-ea"/>
              </a:rPr>
              <a:t>点击【填报新项目】按钮</a:t>
            </a:r>
            <a:r>
              <a:rPr lang="zh-CN" altLang="en-US" sz="2000" b="1"/>
              <a:t>在弹出界面填写项目资料，点击【确定】保存</a:t>
            </a:r>
            <a:endParaRPr lang="zh-CN" altLang="en-US" sz="2000" b="1"/>
          </a:p>
        </p:txBody>
      </p:sp>
      <p:sp>
        <p:nvSpPr>
          <p:cNvPr id="13" name="文本框 12"/>
          <p:cNvSpPr txBox="1"/>
          <p:nvPr/>
        </p:nvSpPr>
        <p:spPr>
          <a:xfrm>
            <a:off x="9434830" y="339725"/>
            <a:ext cx="2386330" cy="5990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sz="1600" b="1">
                <a:solidFill>
                  <a:schemeClr val="accent1"/>
                </a:solidFill>
              </a:rPr>
              <a:t>填写</a:t>
            </a:r>
            <a:r>
              <a:rPr lang="en-US" altLang="zh-CN" sz="1600" b="1">
                <a:solidFill>
                  <a:schemeClr val="accent1"/>
                </a:solidFill>
              </a:rPr>
              <a:t>:</a:t>
            </a:r>
            <a:endParaRPr lang="en-US" altLang="zh-CN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1.</a:t>
            </a:r>
            <a:r>
              <a:rPr lang="zh-CN" altLang="en-US" sz="1600" b="1">
                <a:solidFill>
                  <a:schemeClr val="accent1"/>
                </a:solidFill>
              </a:rPr>
              <a:t>项目名称</a:t>
            </a:r>
            <a:endParaRPr lang="zh-CN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2.</a:t>
            </a:r>
            <a:r>
              <a:rPr lang="zh-CN" sz="1600" b="1">
                <a:solidFill>
                  <a:schemeClr val="accent1"/>
                </a:solidFill>
              </a:rPr>
              <a:t>企业名称</a:t>
            </a:r>
            <a:endParaRPr lang="zh-CN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3.</a:t>
            </a:r>
            <a:r>
              <a:rPr lang="zh-CN" altLang="en-US" sz="1600" b="1">
                <a:solidFill>
                  <a:schemeClr val="accent1"/>
                </a:solidFill>
              </a:rPr>
              <a:t>项目所在地区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4.</a:t>
            </a:r>
            <a:r>
              <a:rPr lang="zh-CN" altLang="en-US" sz="1600" b="1">
                <a:solidFill>
                  <a:schemeClr val="accent1"/>
                </a:solidFill>
              </a:rPr>
              <a:t>先选报名赛事类型为地市赛，再选择参赛的赛事为</a:t>
            </a:r>
            <a:r>
              <a:rPr lang="zh-CN" altLang="en-US" sz="1600" b="1">
                <a:solidFill>
                  <a:srgbClr val="FF0000"/>
                </a:solidFill>
              </a:rPr>
              <a:t>第九届</a:t>
            </a:r>
            <a:r>
              <a:rPr lang="en-US" altLang="zh-CN" sz="1600" b="1">
                <a:solidFill>
                  <a:srgbClr val="FF0000"/>
                </a:solidFill>
              </a:rPr>
              <a:t>“</a:t>
            </a:r>
            <a:r>
              <a:rPr lang="zh-CN" altLang="en-US" sz="1600" b="1">
                <a:solidFill>
                  <a:srgbClr val="FF0000"/>
                </a:solidFill>
              </a:rPr>
              <a:t>创客广东</a:t>
            </a:r>
            <a:r>
              <a:rPr lang="en-US" altLang="zh-CN" sz="1600" b="1">
                <a:solidFill>
                  <a:srgbClr val="FF0000"/>
                </a:solidFill>
              </a:rPr>
              <a:t>”</a:t>
            </a:r>
            <a:r>
              <a:rPr lang="zh-CN" altLang="en-US" sz="1600" b="1">
                <a:solidFill>
                  <a:srgbClr val="FF0000"/>
                </a:solidFill>
              </a:rPr>
              <a:t>东莞市中小企业创新创业大赛</a:t>
            </a:r>
            <a:endParaRPr lang="zh-CN" altLang="en-US" sz="1600" b="1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  <a:sym typeface="+mn-ea"/>
              </a:rPr>
              <a:t>5.</a:t>
            </a:r>
            <a:r>
              <a:rPr lang="zh-CN" altLang="en-US" sz="1600" b="1">
                <a:solidFill>
                  <a:schemeClr val="accent1"/>
                </a:solidFill>
                <a:sym typeface="+mn-ea"/>
              </a:rPr>
              <a:t>行业领域（点蓝字查看行业领域解释信息）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6.</a:t>
            </a:r>
            <a:r>
              <a:rPr lang="zh-CN" altLang="en-US" sz="1600" b="1">
                <a:solidFill>
                  <a:schemeClr val="accent1"/>
                </a:solidFill>
              </a:rPr>
              <a:t>上传商业计划书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7.</a:t>
            </a:r>
            <a:r>
              <a:rPr lang="zh-CN" altLang="en-US" sz="1600" b="1">
                <a:solidFill>
                  <a:schemeClr val="accent1"/>
                </a:solidFill>
              </a:rPr>
              <a:t>填写负责人姓名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8.</a:t>
            </a:r>
            <a:r>
              <a:rPr lang="zh-CN" altLang="en-US" sz="1600" b="1">
                <a:solidFill>
                  <a:schemeClr val="accent1"/>
                </a:solidFill>
              </a:rPr>
              <a:t>填写负责手机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9.</a:t>
            </a:r>
            <a:r>
              <a:rPr lang="zh-CN" altLang="en-US" sz="1600" b="1">
                <a:solidFill>
                  <a:schemeClr val="accent1"/>
                </a:solidFill>
              </a:rPr>
              <a:t>填写联系人姓名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10.</a:t>
            </a:r>
            <a:r>
              <a:rPr lang="zh-CN" altLang="en-US" sz="1600" b="1">
                <a:solidFill>
                  <a:schemeClr val="accent1"/>
                </a:solidFill>
              </a:rPr>
              <a:t>填写联系电话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11.</a:t>
            </a:r>
            <a:r>
              <a:rPr lang="zh-CN" altLang="en-US" sz="1600" b="1">
                <a:solidFill>
                  <a:schemeClr val="accent1"/>
                </a:solidFill>
              </a:rPr>
              <a:t>填写项目简介（</a:t>
            </a:r>
            <a:r>
              <a:rPr lang="en-US" altLang="zh-CN" sz="1600" b="1">
                <a:solidFill>
                  <a:schemeClr val="accent1"/>
                </a:solidFill>
              </a:rPr>
              <a:t>100</a:t>
            </a:r>
            <a:r>
              <a:rPr lang="zh-CN" altLang="en-US" sz="1600" b="1">
                <a:solidFill>
                  <a:schemeClr val="accent1"/>
                </a:solidFill>
              </a:rPr>
              <a:t>字以上，</a:t>
            </a:r>
            <a:r>
              <a:rPr lang="en-US" altLang="zh-CN" sz="1600" b="1">
                <a:solidFill>
                  <a:schemeClr val="accent1"/>
                </a:solidFill>
              </a:rPr>
              <a:t>1000</a:t>
            </a:r>
            <a:r>
              <a:rPr lang="zh-CN" altLang="en-US" sz="1600" b="1">
                <a:solidFill>
                  <a:schemeClr val="accent1"/>
                </a:solidFill>
              </a:rPr>
              <a:t>字以内）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12.</a:t>
            </a:r>
            <a:r>
              <a:rPr lang="zh-CN" altLang="en-US" sz="1600" b="1">
                <a:solidFill>
                  <a:schemeClr val="accent1"/>
                </a:solidFill>
              </a:rPr>
              <a:t>上传参赛承诺书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600" b="1">
                <a:solidFill>
                  <a:schemeClr val="accent1"/>
                </a:solidFill>
              </a:rPr>
              <a:t>最后点击【确定】完成</a:t>
            </a:r>
            <a:endParaRPr lang="zh-CN" altLang="en-US" sz="1600" b="1">
              <a:solidFill>
                <a:schemeClr val="accent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788795"/>
            <a:ext cx="5553710" cy="21336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9390" y="685800"/>
            <a:ext cx="2872740" cy="566293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201" y="196087"/>
            <a:ext cx="372110" cy="386080"/>
          </a:xfrm>
          <a:custGeom>
            <a:avLst/>
            <a:gdLst/>
            <a:ahLst/>
            <a:cxnLst/>
            <a:rect l="l" t="t" r="r" b="b"/>
            <a:pathLst>
              <a:path w="372109" h="386080">
                <a:moveTo>
                  <a:pt x="238125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371716" y="0"/>
                </a:lnTo>
                <a:lnTo>
                  <a:pt x="238125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62953" y="196087"/>
            <a:ext cx="196215" cy="386080"/>
          </a:xfrm>
          <a:custGeom>
            <a:avLst/>
            <a:gdLst/>
            <a:ahLst/>
            <a:cxnLst/>
            <a:rect l="l" t="t" r="r" b="b"/>
            <a:pathLst>
              <a:path w="196215" h="386080">
                <a:moveTo>
                  <a:pt x="62471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196062" y="0"/>
                </a:lnTo>
                <a:lnTo>
                  <a:pt x="62471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12192000" cy="6880860"/>
          </a:xfrm>
          <a:custGeom>
            <a:avLst/>
            <a:gdLst/>
            <a:ahLst/>
            <a:cxnLst/>
            <a:rect l="l" t="t" r="r" b="b"/>
            <a:pathLst>
              <a:path w="12192000" h="6842759">
                <a:moveTo>
                  <a:pt x="0" y="0"/>
                </a:moveTo>
                <a:lnTo>
                  <a:pt x="12192000" y="0"/>
                </a:lnTo>
                <a:lnTo>
                  <a:pt x="12192000" y="6842759"/>
                </a:lnTo>
                <a:lnTo>
                  <a:pt x="0" y="68427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94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52195" y="257175"/>
            <a:ext cx="7228840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5" dirty="0">
                <a:solidFill>
                  <a:srgbClr val="3E3E3E"/>
                </a:solidFill>
              </a:rPr>
              <a:t>报名指引</a:t>
            </a:r>
            <a:r>
              <a:rPr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企业组</a:t>
            </a:r>
            <a:r>
              <a:rPr lang="en-US" alt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-3.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填写成员资料</a:t>
            </a:r>
            <a:endParaRPr lang="zh-CN" altLang="en-US" sz="2800" spc="760" dirty="0">
              <a:solidFill>
                <a:srgbClr val="3E3E3E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61188" y="336804"/>
            <a:ext cx="519684" cy="467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15695" y="339852"/>
            <a:ext cx="178435" cy="462280"/>
          </a:xfrm>
          <a:custGeom>
            <a:avLst/>
            <a:gdLst/>
            <a:ahLst/>
            <a:cxnLst/>
            <a:rect l="l" t="t" r="r" b="b"/>
            <a:pathLst>
              <a:path w="178434" h="462280">
                <a:moveTo>
                  <a:pt x="36576" y="461772"/>
                </a:moveTo>
                <a:lnTo>
                  <a:pt x="0" y="461772"/>
                </a:lnTo>
                <a:lnTo>
                  <a:pt x="141732" y="0"/>
                </a:lnTo>
                <a:lnTo>
                  <a:pt x="178308" y="0"/>
                </a:lnTo>
                <a:lnTo>
                  <a:pt x="36576" y="4617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06437" y="332930"/>
            <a:ext cx="196850" cy="474980"/>
          </a:xfrm>
          <a:custGeom>
            <a:avLst/>
            <a:gdLst/>
            <a:ahLst/>
            <a:cxnLst/>
            <a:rect l="l" t="t" r="r" b="b"/>
            <a:pathLst>
              <a:path w="196850" h="474980">
                <a:moveTo>
                  <a:pt x="49961" y="474357"/>
                </a:moveTo>
                <a:lnTo>
                  <a:pt x="0" y="474357"/>
                </a:lnTo>
                <a:lnTo>
                  <a:pt x="146812" y="0"/>
                </a:lnTo>
                <a:lnTo>
                  <a:pt x="196786" y="0"/>
                </a:lnTo>
                <a:lnTo>
                  <a:pt x="195402" y="4470"/>
                </a:lnTo>
                <a:lnTo>
                  <a:pt x="182105" y="4470"/>
                </a:lnTo>
                <a:lnTo>
                  <a:pt x="180941" y="8229"/>
                </a:lnTo>
                <a:lnTo>
                  <a:pt x="157556" y="8229"/>
                </a:lnTo>
                <a:lnTo>
                  <a:pt x="151498" y="12699"/>
                </a:lnTo>
                <a:lnTo>
                  <a:pt x="156172" y="12699"/>
                </a:lnTo>
                <a:lnTo>
                  <a:pt x="17215" y="461657"/>
                </a:lnTo>
                <a:lnTo>
                  <a:pt x="8610" y="461657"/>
                </a:lnTo>
                <a:lnTo>
                  <a:pt x="14668" y="469887"/>
                </a:lnTo>
                <a:lnTo>
                  <a:pt x="51345" y="469887"/>
                </a:lnTo>
                <a:lnTo>
                  <a:pt x="49961" y="474357"/>
                </a:lnTo>
                <a:close/>
              </a:path>
              <a:path w="196850" h="474980">
                <a:moveTo>
                  <a:pt x="39217" y="466128"/>
                </a:moveTo>
                <a:lnTo>
                  <a:pt x="182105" y="4470"/>
                </a:lnTo>
                <a:lnTo>
                  <a:pt x="188175" y="12699"/>
                </a:lnTo>
                <a:lnTo>
                  <a:pt x="192855" y="12699"/>
                </a:lnTo>
                <a:lnTo>
                  <a:pt x="53892" y="461657"/>
                </a:lnTo>
                <a:lnTo>
                  <a:pt x="45288" y="461657"/>
                </a:lnTo>
                <a:lnTo>
                  <a:pt x="39217" y="466128"/>
                </a:lnTo>
                <a:close/>
              </a:path>
              <a:path w="196850" h="474980">
                <a:moveTo>
                  <a:pt x="192855" y="12699"/>
                </a:moveTo>
                <a:lnTo>
                  <a:pt x="188175" y="12699"/>
                </a:lnTo>
                <a:lnTo>
                  <a:pt x="182105" y="4470"/>
                </a:lnTo>
                <a:lnTo>
                  <a:pt x="195402" y="4470"/>
                </a:lnTo>
                <a:lnTo>
                  <a:pt x="192855" y="12699"/>
                </a:lnTo>
                <a:close/>
              </a:path>
              <a:path w="196850" h="474980">
                <a:moveTo>
                  <a:pt x="156172" y="12699"/>
                </a:moveTo>
                <a:lnTo>
                  <a:pt x="151498" y="12699"/>
                </a:lnTo>
                <a:lnTo>
                  <a:pt x="157556" y="8229"/>
                </a:lnTo>
                <a:lnTo>
                  <a:pt x="156172" y="12699"/>
                </a:lnTo>
                <a:close/>
              </a:path>
              <a:path w="196850" h="474980">
                <a:moveTo>
                  <a:pt x="179558" y="12699"/>
                </a:moveTo>
                <a:lnTo>
                  <a:pt x="156172" y="12699"/>
                </a:lnTo>
                <a:lnTo>
                  <a:pt x="157556" y="8229"/>
                </a:lnTo>
                <a:lnTo>
                  <a:pt x="180941" y="8229"/>
                </a:lnTo>
                <a:lnTo>
                  <a:pt x="179558" y="12699"/>
                </a:lnTo>
                <a:close/>
              </a:path>
              <a:path w="196850" h="474980">
                <a:moveTo>
                  <a:pt x="14668" y="469887"/>
                </a:moveTo>
                <a:lnTo>
                  <a:pt x="8610" y="461657"/>
                </a:lnTo>
                <a:lnTo>
                  <a:pt x="17215" y="461657"/>
                </a:lnTo>
                <a:lnTo>
                  <a:pt x="14668" y="469887"/>
                </a:lnTo>
                <a:close/>
              </a:path>
              <a:path w="196850" h="474980">
                <a:moveTo>
                  <a:pt x="51345" y="469887"/>
                </a:moveTo>
                <a:lnTo>
                  <a:pt x="14668" y="469887"/>
                </a:lnTo>
                <a:lnTo>
                  <a:pt x="17215" y="461657"/>
                </a:lnTo>
                <a:lnTo>
                  <a:pt x="40601" y="461657"/>
                </a:lnTo>
                <a:lnTo>
                  <a:pt x="39217" y="466128"/>
                </a:lnTo>
                <a:lnTo>
                  <a:pt x="52509" y="466128"/>
                </a:lnTo>
                <a:lnTo>
                  <a:pt x="51345" y="469887"/>
                </a:lnTo>
                <a:close/>
              </a:path>
              <a:path w="196850" h="474980">
                <a:moveTo>
                  <a:pt x="52509" y="466128"/>
                </a:moveTo>
                <a:lnTo>
                  <a:pt x="39217" y="466128"/>
                </a:lnTo>
                <a:lnTo>
                  <a:pt x="45288" y="461657"/>
                </a:lnTo>
                <a:lnTo>
                  <a:pt x="53892" y="461657"/>
                </a:lnTo>
                <a:lnTo>
                  <a:pt x="52509" y="466128"/>
                </a:lnTo>
                <a:close/>
              </a:path>
            </a:pathLst>
          </a:custGeom>
          <a:solidFill>
            <a:srgbClr val="FFFFFF">
              <a:alpha val="995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文本框 17"/>
          <p:cNvSpPr txBox="1"/>
          <p:nvPr/>
        </p:nvSpPr>
        <p:spPr>
          <a:xfrm>
            <a:off x="838200" y="838200"/>
            <a:ext cx="54121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①在左侧菜单，点击【填写</a:t>
            </a:r>
            <a:r>
              <a:rPr lang="zh-CN" altLang="en-US" sz="2000" b="1">
                <a:sym typeface="+mn-ea"/>
              </a:rPr>
              <a:t>参赛成员</a:t>
            </a:r>
            <a:r>
              <a:rPr lang="zh-CN" altLang="en-US" sz="2000" b="1"/>
              <a:t>】，进入</a:t>
            </a:r>
            <a:r>
              <a:rPr lang="zh-CN" altLang="en-US" sz="2000" b="1">
                <a:sym typeface="+mn-ea"/>
              </a:rPr>
              <a:t>参赛成员</a:t>
            </a:r>
            <a:r>
              <a:rPr lang="zh-CN" altLang="en-US" sz="2000" b="1"/>
              <a:t>信息界面</a:t>
            </a:r>
            <a:endParaRPr lang="zh-CN" altLang="en-US" sz="2000" b="1"/>
          </a:p>
        </p:txBody>
      </p:sp>
      <p:sp>
        <p:nvSpPr>
          <p:cNvPr id="12" name="右箭头 11"/>
          <p:cNvSpPr/>
          <p:nvPr/>
        </p:nvSpPr>
        <p:spPr>
          <a:xfrm>
            <a:off x="5196840" y="4902835"/>
            <a:ext cx="1142365" cy="381000"/>
          </a:xfrm>
          <a:prstGeom prst="rightArrow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385695" y="5334000"/>
            <a:ext cx="416369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②</a:t>
            </a:r>
            <a:r>
              <a:rPr lang="zh-CN" altLang="en-US" sz="2000" b="1">
                <a:sym typeface="+mn-ea"/>
              </a:rPr>
              <a:t>点击【新增成员】按钮</a:t>
            </a:r>
            <a:r>
              <a:rPr lang="zh-CN" altLang="en-US" sz="2000" b="1"/>
              <a:t>在弹出界面填写成员资料，点击【确定】保存</a:t>
            </a:r>
            <a:endParaRPr lang="zh-CN" altLang="en-US" sz="2000" b="1"/>
          </a:p>
        </p:txBody>
      </p:sp>
      <p:sp>
        <p:nvSpPr>
          <p:cNvPr id="22" name="文本框 21"/>
          <p:cNvSpPr txBox="1"/>
          <p:nvPr/>
        </p:nvSpPr>
        <p:spPr>
          <a:xfrm>
            <a:off x="9369425" y="778510"/>
            <a:ext cx="2386330" cy="4250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600" b="1">
                <a:solidFill>
                  <a:schemeClr val="accent1"/>
                </a:solidFill>
              </a:rPr>
              <a:t>填写</a:t>
            </a:r>
            <a:r>
              <a:rPr lang="en-US" altLang="zh-CN" sz="1600" b="1">
                <a:solidFill>
                  <a:schemeClr val="accent1"/>
                </a:solidFill>
              </a:rPr>
              <a:t>:</a:t>
            </a:r>
            <a:endParaRPr lang="en-US" alt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endParaRPr lang="en-US" alt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1.</a:t>
            </a:r>
            <a:r>
              <a:rPr lang="zh-CN" altLang="en-US" sz="1600" b="1">
                <a:solidFill>
                  <a:schemeClr val="accent1"/>
                </a:solidFill>
              </a:rPr>
              <a:t>选择成员类型</a:t>
            </a:r>
            <a:endParaRPr 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2.</a:t>
            </a:r>
            <a:r>
              <a:rPr lang="zh-CN" sz="1600" b="1">
                <a:solidFill>
                  <a:schemeClr val="accent1"/>
                </a:solidFill>
              </a:rPr>
              <a:t>成员姓名</a:t>
            </a:r>
            <a:endParaRPr 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3.</a:t>
            </a:r>
            <a:r>
              <a:rPr lang="zh-CN" altLang="en-US" sz="1600" b="1">
                <a:solidFill>
                  <a:schemeClr val="accent1"/>
                </a:solidFill>
              </a:rPr>
              <a:t>性别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4.</a:t>
            </a:r>
            <a:r>
              <a:rPr lang="zh-CN" altLang="en-US" sz="1600" b="1">
                <a:solidFill>
                  <a:schemeClr val="accent1"/>
                </a:solidFill>
              </a:rPr>
              <a:t>手机号码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5.</a:t>
            </a:r>
            <a:r>
              <a:rPr lang="zh-CN" altLang="en-US" sz="1600" b="1">
                <a:solidFill>
                  <a:schemeClr val="accent1"/>
                </a:solidFill>
              </a:rPr>
              <a:t>电子邮箱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6.</a:t>
            </a:r>
            <a:r>
              <a:rPr lang="zh-CN" altLang="en-US" sz="1600" b="1">
                <a:solidFill>
                  <a:schemeClr val="accent1"/>
                </a:solidFill>
              </a:rPr>
              <a:t>身份证号码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7.</a:t>
            </a:r>
            <a:r>
              <a:rPr lang="zh-CN" altLang="en-US" sz="1600" b="1">
                <a:solidFill>
                  <a:schemeClr val="accent1"/>
                </a:solidFill>
              </a:rPr>
              <a:t>上传身份证正反面照片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600" b="1">
                <a:solidFill>
                  <a:schemeClr val="accent1"/>
                </a:solidFill>
              </a:rPr>
              <a:t>最后点击【确定】完成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600" b="1">
                <a:solidFill>
                  <a:srgbClr val="C00000"/>
                </a:solidFill>
              </a:rPr>
              <a:t>备注：成员最少填写</a:t>
            </a:r>
            <a:r>
              <a:rPr lang="en-US" altLang="zh-CN" sz="1600" b="1">
                <a:solidFill>
                  <a:srgbClr val="C00000"/>
                </a:solidFill>
              </a:rPr>
              <a:t>1</a:t>
            </a:r>
            <a:r>
              <a:rPr lang="zh-CN" altLang="en-US" sz="1600" b="1">
                <a:solidFill>
                  <a:srgbClr val="C00000"/>
                </a:solidFill>
              </a:rPr>
              <a:t>名，最多</a:t>
            </a:r>
            <a:r>
              <a:rPr lang="en-US" altLang="zh-CN" sz="1600" b="1">
                <a:solidFill>
                  <a:srgbClr val="C00000"/>
                </a:solidFill>
              </a:rPr>
              <a:t>5</a:t>
            </a:r>
            <a:r>
              <a:rPr lang="zh-CN" altLang="en-US" sz="1600" b="1">
                <a:solidFill>
                  <a:srgbClr val="C00000"/>
                </a:solidFill>
              </a:rPr>
              <a:t>名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752600"/>
            <a:ext cx="4613910" cy="281114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914400"/>
            <a:ext cx="2910840" cy="562038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201" y="196087"/>
            <a:ext cx="372110" cy="386080"/>
          </a:xfrm>
          <a:custGeom>
            <a:avLst/>
            <a:gdLst/>
            <a:ahLst/>
            <a:cxnLst/>
            <a:rect l="l" t="t" r="r" b="b"/>
            <a:pathLst>
              <a:path w="372109" h="386080">
                <a:moveTo>
                  <a:pt x="238125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371716" y="0"/>
                </a:lnTo>
                <a:lnTo>
                  <a:pt x="238125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62953" y="196087"/>
            <a:ext cx="196215" cy="386080"/>
          </a:xfrm>
          <a:custGeom>
            <a:avLst/>
            <a:gdLst/>
            <a:ahLst/>
            <a:cxnLst/>
            <a:rect l="l" t="t" r="r" b="b"/>
            <a:pathLst>
              <a:path w="196215" h="386080">
                <a:moveTo>
                  <a:pt x="62471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196062" y="0"/>
                </a:lnTo>
                <a:lnTo>
                  <a:pt x="62471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76200"/>
            <a:ext cx="12192000" cy="6842759"/>
          </a:xfrm>
          <a:custGeom>
            <a:avLst/>
            <a:gdLst/>
            <a:ahLst/>
            <a:cxnLst/>
            <a:rect l="l" t="t" r="r" b="b"/>
            <a:pathLst>
              <a:path w="12192000" h="6842759">
                <a:moveTo>
                  <a:pt x="0" y="0"/>
                </a:moveTo>
                <a:lnTo>
                  <a:pt x="12192000" y="0"/>
                </a:lnTo>
                <a:lnTo>
                  <a:pt x="12192000" y="6842759"/>
                </a:lnTo>
                <a:lnTo>
                  <a:pt x="0" y="68427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94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52195" y="257175"/>
            <a:ext cx="814895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5" dirty="0">
                <a:solidFill>
                  <a:srgbClr val="3E3E3E"/>
                </a:solidFill>
              </a:rPr>
              <a:t>报名指引</a:t>
            </a:r>
            <a:r>
              <a:rPr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创客</a:t>
            </a:r>
            <a:r>
              <a:rPr lang="zh-CN" altLang="en-US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团队</a:t>
            </a:r>
            <a:r>
              <a:rPr lang="en-US" alt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-1.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填写团队信息</a:t>
            </a:r>
            <a:endParaRPr lang="zh-CN" altLang="en-US" sz="2800" spc="760" dirty="0">
              <a:solidFill>
                <a:srgbClr val="3E3E3E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61188" y="336804"/>
            <a:ext cx="519684" cy="467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15695" y="339852"/>
            <a:ext cx="178435" cy="462280"/>
          </a:xfrm>
          <a:custGeom>
            <a:avLst/>
            <a:gdLst/>
            <a:ahLst/>
            <a:cxnLst/>
            <a:rect l="l" t="t" r="r" b="b"/>
            <a:pathLst>
              <a:path w="178434" h="462280">
                <a:moveTo>
                  <a:pt x="36576" y="461772"/>
                </a:moveTo>
                <a:lnTo>
                  <a:pt x="0" y="461772"/>
                </a:lnTo>
                <a:lnTo>
                  <a:pt x="141732" y="0"/>
                </a:lnTo>
                <a:lnTo>
                  <a:pt x="178308" y="0"/>
                </a:lnTo>
                <a:lnTo>
                  <a:pt x="36576" y="4617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06437" y="332930"/>
            <a:ext cx="196850" cy="474980"/>
          </a:xfrm>
          <a:custGeom>
            <a:avLst/>
            <a:gdLst/>
            <a:ahLst/>
            <a:cxnLst/>
            <a:rect l="l" t="t" r="r" b="b"/>
            <a:pathLst>
              <a:path w="196850" h="474980">
                <a:moveTo>
                  <a:pt x="49961" y="474357"/>
                </a:moveTo>
                <a:lnTo>
                  <a:pt x="0" y="474357"/>
                </a:lnTo>
                <a:lnTo>
                  <a:pt x="146812" y="0"/>
                </a:lnTo>
                <a:lnTo>
                  <a:pt x="196786" y="0"/>
                </a:lnTo>
                <a:lnTo>
                  <a:pt x="195402" y="4470"/>
                </a:lnTo>
                <a:lnTo>
                  <a:pt x="182105" y="4470"/>
                </a:lnTo>
                <a:lnTo>
                  <a:pt x="180941" y="8229"/>
                </a:lnTo>
                <a:lnTo>
                  <a:pt x="157556" y="8229"/>
                </a:lnTo>
                <a:lnTo>
                  <a:pt x="151498" y="12699"/>
                </a:lnTo>
                <a:lnTo>
                  <a:pt x="156172" y="12699"/>
                </a:lnTo>
                <a:lnTo>
                  <a:pt x="17215" y="461657"/>
                </a:lnTo>
                <a:lnTo>
                  <a:pt x="8610" y="461657"/>
                </a:lnTo>
                <a:lnTo>
                  <a:pt x="14668" y="469887"/>
                </a:lnTo>
                <a:lnTo>
                  <a:pt x="51345" y="469887"/>
                </a:lnTo>
                <a:lnTo>
                  <a:pt x="49961" y="474357"/>
                </a:lnTo>
                <a:close/>
              </a:path>
              <a:path w="196850" h="474980">
                <a:moveTo>
                  <a:pt x="39217" y="466128"/>
                </a:moveTo>
                <a:lnTo>
                  <a:pt x="182105" y="4470"/>
                </a:lnTo>
                <a:lnTo>
                  <a:pt x="188175" y="12699"/>
                </a:lnTo>
                <a:lnTo>
                  <a:pt x="192855" y="12699"/>
                </a:lnTo>
                <a:lnTo>
                  <a:pt x="53892" y="461657"/>
                </a:lnTo>
                <a:lnTo>
                  <a:pt x="45288" y="461657"/>
                </a:lnTo>
                <a:lnTo>
                  <a:pt x="39217" y="466128"/>
                </a:lnTo>
                <a:close/>
              </a:path>
              <a:path w="196850" h="474980">
                <a:moveTo>
                  <a:pt x="192855" y="12699"/>
                </a:moveTo>
                <a:lnTo>
                  <a:pt x="188175" y="12699"/>
                </a:lnTo>
                <a:lnTo>
                  <a:pt x="182105" y="4470"/>
                </a:lnTo>
                <a:lnTo>
                  <a:pt x="195402" y="4470"/>
                </a:lnTo>
                <a:lnTo>
                  <a:pt x="192855" y="12699"/>
                </a:lnTo>
                <a:close/>
              </a:path>
              <a:path w="196850" h="474980">
                <a:moveTo>
                  <a:pt x="156172" y="12699"/>
                </a:moveTo>
                <a:lnTo>
                  <a:pt x="151498" y="12699"/>
                </a:lnTo>
                <a:lnTo>
                  <a:pt x="157556" y="8229"/>
                </a:lnTo>
                <a:lnTo>
                  <a:pt x="156172" y="12699"/>
                </a:lnTo>
                <a:close/>
              </a:path>
              <a:path w="196850" h="474980">
                <a:moveTo>
                  <a:pt x="179558" y="12699"/>
                </a:moveTo>
                <a:lnTo>
                  <a:pt x="156172" y="12699"/>
                </a:lnTo>
                <a:lnTo>
                  <a:pt x="157556" y="8229"/>
                </a:lnTo>
                <a:lnTo>
                  <a:pt x="180941" y="8229"/>
                </a:lnTo>
                <a:lnTo>
                  <a:pt x="179558" y="12699"/>
                </a:lnTo>
                <a:close/>
              </a:path>
              <a:path w="196850" h="474980">
                <a:moveTo>
                  <a:pt x="14668" y="469887"/>
                </a:moveTo>
                <a:lnTo>
                  <a:pt x="8610" y="461657"/>
                </a:lnTo>
                <a:lnTo>
                  <a:pt x="17215" y="461657"/>
                </a:lnTo>
                <a:lnTo>
                  <a:pt x="14668" y="469887"/>
                </a:lnTo>
                <a:close/>
              </a:path>
              <a:path w="196850" h="474980">
                <a:moveTo>
                  <a:pt x="51345" y="469887"/>
                </a:moveTo>
                <a:lnTo>
                  <a:pt x="14668" y="469887"/>
                </a:lnTo>
                <a:lnTo>
                  <a:pt x="17215" y="461657"/>
                </a:lnTo>
                <a:lnTo>
                  <a:pt x="40601" y="461657"/>
                </a:lnTo>
                <a:lnTo>
                  <a:pt x="39217" y="466128"/>
                </a:lnTo>
                <a:lnTo>
                  <a:pt x="52509" y="466128"/>
                </a:lnTo>
                <a:lnTo>
                  <a:pt x="51345" y="469887"/>
                </a:lnTo>
                <a:close/>
              </a:path>
              <a:path w="196850" h="474980">
                <a:moveTo>
                  <a:pt x="52509" y="466128"/>
                </a:moveTo>
                <a:lnTo>
                  <a:pt x="39217" y="466128"/>
                </a:lnTo>
                <a:lnTo>
                  <a:pt x="45288" y="461657"/>
                </a:lnTo>
                <a:lnTo>
                  <a:pt x="53892" y="461657"/>
                </a:lnTo>
                <a:lnTo>
                  <a:pt x="52509" y="466128"/>
                </a:lnTo>
                <a:close/>
              </a:path>
            </a:pathLst>
          </a:custGeom>
          <a:solidFill>
            <a:srgbClr val="FFFFFF">
              <a:alpha val="995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右箭头 11"/>
          <p:cNvSpPr/>
          <p:nvPr/>
        </p:nvSpPr>
        <p:spPr>
          <a:xfrm>
            <a:off x="5486400" y="4419600"/>
            <a:ext cx="829310" cy="381000"/>
          </a:xfrm>
          <a:prstGeom prst="rightArrow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838200" y="838200"/>
            <a:ext cx="54121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①在左侧菜单，点击【填写团队信息】，进入企业信息界面</a:t>
            </a:r>
            <a:endParaRPr lang="zh-CN" altLang="en-US" sz="2000" b="1"/>
          </a:p>
        </p:txBody>
      </p:sp>
      <p:sp>
        <p:nvSpPr>
          <p:cNvPr id="19" name="文本框 18"/>
          <p:cNvSpPr txBox="1"/>
          <p:nvPr/>
        </p:nvSpPr>
        <p:spPr>
          <a:xfrm>
            <a:off x="1981200" y="4952365"/>
            <a:ext cx="44176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②点击【新增】按钮，然后在弹出界面填写</a:t>
            </a:r>
            <a:r>
              <a:rPr lang="zh-CN" altLang="en-US" sz="2000" b="1">
                <a:sym typeface="+mn-ea"/>
              </a:rPr>
              <a:t>团队信息</a:t>
            </a:r>
            <a:r>
              <a:rPr lang="zh-CN" altLang="en-US" sz="2000" b="1"/>
              <a:t>，点击【确定】保存</a:t>
            </a:r>
            <a:endParaRPr lang="zh-CN" altLang="en-US" sz="2000" b="1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/>
          <a:srcRect t="2422"/>
          <a:stretch>
            <a:fillRect/>
          </a:stretch>
        </p:blipFill>
        <p:spPr>
          <a:xfrm>
            <a:off x="6629400" y="2281555"/>
            <a:ext cx="3281045" cy="289052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745" y="1828800"/>
            <a:ext cx="4505325" cy="28289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201" y="196087"/>
            <a:ext cx="372110" cy="386080"/>
          </a:xfrm>
          <a:custGeom>
            <a:avLst/>
            <a:gdLst/>
            <a:ahLst/>
            <a:cxnLst/>
            <a:rect l="l" t="t" r="r" b="b"/>
            <a:pathLst>
              <a:path w="372109" h="386080">
                <a:moveTo>
                  <a:pt x="238125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371716" y="0"/>
                </a:lnTo>
                <a:lnTo>
                  <a:pt x="238125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62953" y="196087"/>
            <a:ext cx="196215" cy="386080"/>
          </a:xfrm>
          <a:custGeom>
            <a:avLst/>
            <a:gdLst/>
            <a:ahLst/>
            <a:cxnLst/>
            <a:rect l="l" t="t" r="r" b="b"/>
            <a:pathLst>
              <a:path w="196215" h="386080">
                <a:moveTo>
                  <a:pt x="62471" y="385940"/>
                </a:moveTo>
                <a:lnTo>
                  <a:pt x="0" y="385940"/>
                </a:lnTo>
                <a:lnTo>
                  <a:pt x="133591" y="0"/>
                </a:lnTo>
                <a:lnTo>
                  <a:pt x="196062" y="0"/>
                </a:lnTo>
                <a:lnTo>
                  <a:pt x="62471" y="385940"/>
                </a:lnTo>
                <a:close/>
              </a:path>
            </a:pathLst>
          </a:custGeom>
          <a:solidFill>
            <a:srgbClr val="EF7C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12192000" cy="6880860"/>
          </a:xfrm>
          <a:custGeom>
            <a:avLst/>
            <a:gdLst/>
            <a:ahLst/>
            <a:cxnLst/>
            <a:rect l="l" t="t" r="r" b="b"/>
            <a:pathLst>
              <a:path w="12192000" h="6842759">
                <a:moveTo>
                  <a:pt x="0" y="0"/>
                </a:moveTo>
                <a:lnTo>
                  <a:pt x="12192000" y="0"/>
                </a:lnTo>
                <a:lnTo>
                  <a:pt x="12192000" y="6842759"/>
                </a:lnTo>
                <a:lnTo>
                  <a:pt x="0" y="68427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94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52195" y="257175"/>
            <a:ext cx="811085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5" dirty="0">
                <a:solidFill>
                  <a:srgbClr val="3E3E3E"/>
                </a:solidFill>
              </a:rPr>
              <a:t>报名指引</a:t>
            </a:r>
            <a:r>
              <a:rPr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  <a:sym typeface="+mn-ea"/>
              </a:rPr>
              <a:t>创客团队</a:t>
            </a:r>
            <a:r>
              <a:rPr lang="en-US" alt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-2.</a:t>
            </a:r>
            <a:r>
              <a:rPr lang="zh-CN" sz="2800" spc="760" dirty="0">
                <a:solidFill>
                  <a:srgbClr val="3E3E3E"/>
                </a:solidFill>
                <a:latin typeface="Arial" panose="020B0604020202020204"/>
                <a:cs typeface="Arial" panose="020B0604020202020204"/>
              </a:rPr>
              <a:t>填写成员资料</a:t>
            </a:r>
            <a:endParaRPr lang="zh-CN" altLang="en-US" sz="2800" spc="760" dirty="0">
              <a:solidFill>
                <a:srgbClr val="3E3E3E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61188" y="336804"/>
            <a:ext cx="519684" cy="467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15695" y="339852"/>
            <a:ext cx="178435" cy="462280"/>
          </a:xfrm>
          <a:custGeom>
            <a:avLst/>
            <a:gdLst/>
            <a:ahLst/>
            <a:cxnLst/>
            <a:rect l="l" t="t" r="r" b="b"/>
            <a:pathLst>
              <a:path w="178434" h="462280">
                <a:moveTo>
                  <a:pt x="36576" y="461772"/>
                </a:moveTo>
                <a:lnTo>
                  <a:pt x="0" y="461772"/>
                </a:lnTo>
                <a:lnTo>
                  <a:pt x="141732" y="0"/>
                </a:lnTo>
                <a:lnTo>
                  <a:pt x="178308" y="0"/>
                </a:lnTo>
                <a:lnTo>
                  <a:pt x="36576" y="4617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06437" y="332930"/>
            <a:ext cx="196850" cy="474980"/>
          </a:xfrm>
          <a:custGeom>
            <a:avLst/>
            <a:gdLst/>
            <a:ahLst/>
            <a:cxnLst/>
            <a:rect l="l" t="t" r="r" b="b"/>
            <a:pathLst>
              <a:path w="196850" h="474980">
                <a:moveTo>
                  <a:pt x="49961" y="474357"/>
                </a:moveTo>
                <a:lnTo>
                  <a:pt x="0" y="474357"/>
                </a:lnTo>
                <a:lnTo>
                  <a:pt x="146812" y="0"/>
                </a:lnTo>
                <a:lnTo>
                  <a:pt x="196786" y="0"/>
                </a:lnTo>
                <a:lnTo>
                  <a:pt x="195402" y="4470"/>
                </a:lnTo>
                <a:lnTo>
                  <a:pt x="182105" y="4470"/>
                </a:lnTo>
                <a:lnTo>
                  <a:pt x="180941" y="8229"/>
                </a:lnTo>
                <a:lnTo>
                  <a:pt x="157556" y="8229"/>
                </a:lnTo>
                <a:lnTo>
                  <a:pt x="151498" y="12699"/>
                </a:lnTo>
                <a:lnTo>
                  <a:pt x="156172" y="12699"/>
                </a:lnTo>
                <a:lnTo>
                  <a:pt x="17215" y="461657"/>
                </a:lnTo>
                <a:lnTo>
                  <a:pt x="8610" y="461657"/>
                </a:lnTo>
                <a:lnTo>
                  <a:pt x="14668" y="469887"/>
                </a:lnTo>
                <a:lnTo>
                  <a:pt x="51345" y="469887"/>
                </a:lnTo>
                <a:lnTo>
                  <a:pt x="49961" y="474357"/>
                </a:lnTo>
                <a:close/>
              </a:path>
              <a:path w="196850" h="474980">
                <a:moveTo>
                  <a:pt x="39217" y="466128"/>
                </a:moveTo>
                <a:lnTo>
                  <a:pt x="182105" y="4470"/>
                </a:lnTo>
                <a:lnTo>
                  <a:pt x="188175" y="12699"/>
                </a:lnTo>
                <a:lnTo>
                  <a:pt x="192855" y="12699"/>
                </a:lnTo>
                <a:lnTo>
                  <a:pt x="53892" y="461657"/>
                </a:lnTo>
                <a:lnTo>
                  <a:pt x="45288" y="461657"/>
                </a:lnTo>
                <a:lnTo>
                  <a:pt x="39217" y="466128"/>
                </a:lnTo>
                <a:close/>
              </a:path>
              <a:path w="196850" h="474980">
                <a:moveTo>
                  <a:pt x="192855" y="12699"/>
                </a:moveTo>
                <a:lnTo>
                  <a:pt x="188175" y="12699"/>
                </a:lnTo>
                <a:lnTo>
                  <a:pt x="182105" y="4470"/>
                </a:lnTo>
                <a:lnTo>
                  <a:pt x="195402" y="4470"/>
                </a:lnTo>
                <a:lnTo>
                  <a:pt x="192855" y="12699"/>
                </a:lnTo>
                <a:close/>
              </a:path>
              <a:path w="196850" h="474980">
                <a:moveTo>
                  <a:pt x="156172" y="12699"/>
                </a:moveTo>
                <a:lnTo>
                  <a:pt x="151498" y="12699"/>
                </a:lnTo>
                <a:lnTo>
                  <a:pt x="157556" y="8229"/>
                </a:lnTo>
                <a:lnTo>
                  <a:pt x="156172" y="12699"/>
                </a:lnTo>
                <a:close/>
              </a:path>
              <a:path w="196850" h="474980">
                <a:moveTo>
                  <a:pt x="179558" y="12699"/>
                </a:moveTo>
                <a:lnTo>
                  <a:pt x="156172" y="12699"/>
                </a:lnTo>
                <a:lnTo>
                  <a:pt x="157556" y="8229"/>
                </a:lnTo>
                <a:lnTo>
                  <a:pt x="180941" y="8229"/>
                </a:lnTo>
                <a:lnTo>
                  <a:pt x="179558" y="12699"/>
                </a:lnTo>
                <a:close/>
              </a:path>
              <a:path w="196850" h="474980">
                <a:moveTo>
                  <a:pt x="14668" y="469887"/>
                </a:moveTo>
                <a:lnTo>
                  <a:pt x="8610" y="461657"/>
                </a:lnTo>
                <a:lnTo>
                  <a:pt x="17215" y="461657"/>
                </a:lnTo>
                <a:lnTo>
                  <a:pt x="14668" y="469887"/>
                </a:lnTo>
                <a:close/>
              </a:path>
              <a:path w="196850" h="474980">
                <a:moveTo>
                  <a:pt x="51345" y="469887"/>
                </a:moveTo>
                <a:lnTo>
                  <a:pt x="14668" y="469887"/>
                </a:lnTo>
                <a:lnTo>
                  <a:pt x="17215" y="461657"/>
                </a:lnTo>
                <a:lnTo>
                  <a:pt x="40601" y="461657"/>
                </a:lnTo>
                <a:lnTo>
                  <a:pt x="39217" y="466128"/>
                </a:lnTo>
                <a:lnTo>
                  <a:pt x="52509" y="466128"/>
                </a:lnTo>
                <a:lnTo>
                  <a:pt x="51345" y="469887"/>
                </a:lnTo>
                <a:close/>
              </a:path>
              <a:path w="196850" h="474980">
                <a:moveTo>
                  <a:pt x="52509" y="466128"/>
                </a:moveTo>
                <a:lnTo>
                  <a:pt x="39217" y="466128"/>
                </a:lnTo>
                <a:lnTo>
                  <a:pt x="45288" y="461657"/>
                </a:lnTo>
                <a:lnTo>
                  <a:pt x="53892" y="461657"/>
                </a:lnTo>
                <a:lnTo>
                  <a:pt x="52509" y="466128"/>
                </a:lnTo>
                <a:close/>
              </a:path>
            </a:pathLst>
          </a:custGeom>
          <a:solidFill>
            <a:srgbClr val="FFFFFF">
              <a:alpha val="995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文本框 17"/>
          <p:cNvSpPr txBox="1"/>
          <p:nvPr/>
        </p:nvSpPr>
        <p:spPr>
          <a:xfrm>
            <a:off x="838200" y="838200"/>
            <a:ext cx="54121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①在左侧菜单，点击【填写参赛成员】，进入</a:t>
            </a:r>
            <a:r>
              <a:rPr lang="zh-CN" altLang="en-US" sz="2000" b="1">
                <a:sym typeface="+mn-ea"/>
              </a:rPr>
              <a:t>参赛成员</a:t>
            </a:r>
            <a:r>
              <a:rPr lang="zh-CN" altLang="en-US" sz="2000" b="1"/>
              <a:t>信息界面</a:t>
            </a:r>
            <a:endParaRPr lang="zh-CN" altLang="en-US" sz="2000" b="1"/>
          </a:p>
        </p:txBody>
      </p:sp>
      <p:sp>
        <p:nvSpPr>
          <p:cNvPr id="12" name="右箭头 11"/>
          <p:cNvSpPr/>
          <p:nvPr/>
        </p:nvSpPr>
        <p:spPr>
          <a:xfrm>
            <a:off x="5196840" y="4902835"/>
            <a:ext cx="1142365" cy="381000"/>
          </a:xfrm>
          <a:prstGeom prst="rightArrow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385695" y="5334000"/>
            <a:ext cx="416369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ea"/>
              <a:buNone/>
            </a:pPr>
            <a:r>
              <a:rPr lang="zh-CN" altLang="en-US" sz="2000" b="1"/>
              <a:t>②</a:t>
            </a:r>
            <a:r>
              <a:rPr lang="zh-CN" altLang="en-US" sz="2000" b="1">
                <a:sym typeface="+mn-ea"/>
              </a:rPr>
              <a:t>点击【新增成员】按钮</a:t>
            </a:r>
            <a:r>
              <a:rPr lang="zh-CN" altLang="en-US" sz="2000" b="1"/>
              <a:t>在弹出界面填写</a:t>
            </a:r>
            <a:r>
              <a:rPr lang="zh-CN" altLang="en-US" sz="2000" b="1">
                <a:sym typeface="+mn-ea"/>
              </a:rPr>
              <a:t>个人资料</a:t>
            </a:r>
            <a:r>
              <a:rPr lang="zh-CN" altLang="en-US" sz="2000" b="1"/>
              <a:t>，点击【确定】保存</a:t>
            </a:r>
            <a:endParaRPr lang="zh-CN" altLang="en-US" sz="2000" b="1"/>
          </a:p>
        </p:txBody>
      </p:sp>
      <p:sp>
        <p:nvSpPr>
          <p:cNvPr id="22" name="文本框 21"/>
          <p:cNvSpPr txBox="1"/>
          <p:nvPr/>
        </p:nvSpPr>
        <p:spPr>
          <a:xfrm>
            <a:off x="9369425" y="778510"/>
            <a:ext cx="2386330" cy="4250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600" b="1">
                <a:solidFill>
                  <a:schemeClr val="accent1"/>
                </a:solidFill>
              </a:rPr>
              <a:t>填写</a:t>
            </a:r>
            <a:r>
              <a:rPr lang="en-US" altLang="zh-CN" sz="1600" b="1">
                <a:solidFill>
                  <a:schemeClr val="accent1"/>
                </a:solidFill>
              </a:rPr>
              <a:t>:</a:t>
            </a:r>
            <a:endParaRPr lang="en-US" alt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endParaRPr lang="en-US" alt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1.</a:t>
            </a:r>
            <a:r>
              <a:rPr lang="zh-CN" altLang="en-US" sz="1600" b="1">
                <a:solidFill>
                  <a:schemeClr val="accent1"/>
                </a:solidFill>
              </a:rPr>
              <a:t>选择成员类型</a:t>
            </a:r>
            <a:endParaRPr 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2.</a:t>
            </a:r>
            <a:r>
              <a:rPr lang="zh-CN" sz="1600" b="1">
                <a:solidFill>
                  <a:schemeClr val="accent1"/>
                </a:solidFill>
              </a:rPr>
              <a:t>姓名</a:t>
            </a:r>
            <a:endParaRPr lang="zh-CN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3.</a:t>
            </a:r>
            <a:r>
              <a:rPr lang="zh-CN" altLang="en-US" sz="1600" b="1">
                <a:solidFill>
                  <a:schemeClr val="accent1"/>
                </a:solidFill>
              </a:rPr>
              <a:t>性别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4.</a:t>
            </a:r>
            <a:r>
              <a:rPr lang="zh-CN" altLang="en-US" sz="1600" b="1">
                <a:solidFill>
                  <a:schemeClr val="accent1"/>
                </a:solidFill>
              </a:rPr>
              <a:t>手机号码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5.</a:t>
            </a:r>
            <a:r>
              <a:rPr lang="zh-CN" altLang="en-US" sz="1600" b="1">
                <a:solidFill>
                  <a:schemeClr val="accent1"/>
                </a:solidFill>
              </a:rPr>
              <a:t>电子邮箱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6.</a:t>
            </a:r>
            <a:r>
              <a:rPr lang="zh-CN" altLang="en-US" sz="1600" b="1">
                <a:solidFill>
                  <a:schemeClr val="accent1"/>
                </a:solidFill>
              </a:rPr>
              <a:t>身份证号码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accent1"/>
                </a:solidFill>
              </a:rPr>
              <a:t>7.</a:t>
            </a:r>
            <a:r>
              <a:rPr lang="zh-CN" altLang="en-US" sz="1600" b="1">
                <a:solidFill>
                  <a:schemeClr val="accent1"/>
                </a:solidFill>
              </a:rPr>
              <a:t>上传身份证正反面照片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600" b="1">
                <a:solidFill>
                  <a:schemeClr val="accent1"/>
                </a:solidFill>
              </a:rPr>
              <a:t>最后点击【确定】完成</a:t>
            </a: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endParaRPr lang="zh-CN" altLang="en-US" sz="1600" b="1">
              <a:solidFill>
                <a:schemeClr val="accent1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600" b="1">
                <a:solidFill>
                  <a:srgbClr val="C00000"/>
                </a:solidFill>
              </a:rPr>
              <a:t>备注：人员最少填写</a:t>
            </a:r>
            <a:r>
              <a:rPr lang="en-US" altLang="zh-CN" sz="1600" b="1">
                <a:solidFill>
                  <a:srgbClr val="C00000"/>
                </a:solidFill>
              </a:rPr>
              <a:t>1</a:t>
            </a:r>
            <a:r>
              <a:rPr lang="zh-CN" altLang="en-US" sz="1600" b="1">
                <a:solidFill>
                  <a:srgbClr val="C00000"/>
                </a:solidFill>
              </a:rPr>
              <a:t>名，最多</a:t>
            </a:r>
            <a:r>
              <a:rPr lang="en-US" altLang="zh-CN" sz="1600" b="1">
                <a:solidFill>
                  <a:srgbClr val="C00000"/>
                </a:solidFill>
              </a:rPr>
              <a:t>5</a:t>
            </a:r>
            <a:r>
              <a:rPr lang="zh-CN" altLang="en-US" sz="1600" b="1">
                <a:solidFill>
                  <a:srgbClr val="C00000"/>
                </a:solidFill>
              </a:rPr>
              <a:t>名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915" y="1828165"/>
            <a:ext cx="4791075" cy="279082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1066800"/>
            <a:ext cx="2729230" cy="541909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zMzZGZkNTY3ZTgxZTFkYWUzOGYyNGIxMDQ4NzRkNWM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2036</Words>
  <Application>WPS 演示</Application>
  <PresentationFormat>自定义</PresentationFormat>
  <Paragraphs>196</Paragraphs>
  <Slides>14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Microsoft JhengHei</vt:lpstr>
      <vt:lpstr>Malgun Gothic</vt:lpstr>
      <vt:lpstr>微软雅黑</vt:lpstr>
      <vt:lpstr>Arial</vt:lpstr>
      <vt:lpstr>黑体</vt:lpstr>
      <vt:lpstr>Arial Unicode MS</vt:lpstr>
      <vt:lpstr>Calibri</vt:lpstr>
      <vt:lpstr>Office 主题​​</vt:lpstr>
      <vt:lpstr>Visio.Drawing.11</vt:lpstr>
      <vt:lpstr>报名指引（全流程）</vt:lpstr>
      <vt:lpstr>报名指引-报名入口</vt:lpstr>
      <vt:lpstr>报名指引-注册</vt:lpstr>
      <vt:lpstr>报名指引-登录</vt:lpstr>
      <vt:lpstr>报名指引-企业组-1.填写企业信息</vt:lpstr>
      <vt:lpstr>报名指引-企业组-2.填写项目资料</vt:lpstr>
      <vt:lpstr>报名指引-企业组-3.填写成员资料</vt:lpstr>
      <vt:lpstr>报名指引-创客组(团队)-1.填写团队信息</vt:lpstr>
      <vt:lpstr>报名指引-创客组(个人)-2.填写成员资料</vt:lpstr>
      <vt:lpstr>报名指引-创客组(团队)-2.填写项目资料</vt:lpstr>
      <vt:lpstr>报名指引-企业组-1.填写企业信息</vt:lpstr>
      <vt:lpstr>报名指引-企业组-2.填写项目资料</vt:lpstr>
      <vt:lpstr>报名指引-企业组-3.填写成员资料</vt:lpstr>
      <vt:lpstr>提交项目参赛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林俊成</cp:lastModifiedBy>
  <cp:revision>23</cp:revision>
  <dcterms:created xsi:type="dcterms:W3CDTF">2022-03-29T07:44:00Z</dcterms:created>
  <dcterms:modified xsi:type="dcterms:W3CDTF">2025-06-19T11:00:11Z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2022-03-27T16:00:00Z</vt:filetime>
  </property>
  <property fmtid="{D5CDD505-2E9C-101B-9397-08002B2CF9AE}" pid="3" name="Creator">
    <vt:lpwstr>WPS 演示</vt:lpwstr>
  </property>
  <property fmtid="{D5CDD505-2E9C-101B-9397-08002B2CF9AE}" pid="4" name="LastSaved">
    <vt:filetime>2022-03-31T16:00:00Z</vt:filetime>
  </property>
  <property fmtid="{D5CDD505-2E9C-101B-9397-08002B2CF9AE}" pid="5" name="ICV">
    <vt:lpwstr>9CBC96B5EFF74093A4858D5B250AE5ED_13</vt:lpwstr>
  </property>
  <property fmtid="{D5CDD505-2E9C-101B-9397-08002B2CF9AE}" pid="6" name="KSOProductBuildVer">
    <vt:lpwstr>2052-12.1.0.21171</vt:lpwstr>
  </property>
</Properties>
</file>